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48"/>
  </p:notesMasterIdLst>
  <p:handoutMasterIdLst>
    <p:handoutMasterId r:id="rId49"/>
  </p:handoutMasterIdLst>
  <p:sldIdLst>
    <p:sldId id="342" r:id="rId2"/>
    <p:sldId id="377" r:id="rId3"/>
    <p:sldId id="343" r:id="rId4"/>
    <p:sldId id="391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8" r:id="rId14"/>
    <p:sldId id="379" r:id="rId15"/>
    <p:sldId id="380" r:id="rId16"/>
    <p:sldId id="381" r:id="rId17"/>
    <p:sldId id="372" r:id="rId18"/>
    <p:sldId id="373" r:id="rId19"/>
    <p:sldId id="382" r:id="rId20"/>
    <p:sldId id="383" r:id="rId21"/>
    <p:sldId id="384" r:id="rId22"/>
    <p:sldId id="386" r:id="rId23"/>
    <p:sldId id="387" r:id="rId24"/>
    <p:sldId id="388" r:id="rId25"/>
    <p:sldId id="374" r:id="rId26"/>
    <p:sldId id="375" r:id="rId27"/>
    <p:sldId id="389" r:id="rId28"/>
    <p:sldId id="390" r:id="rId29"/>
    <p:sldId id="392" r:id="rId30"/>
    <p:sldId id="393" r:id="rId31"/>
    <p:sldId id="394" r:id="rId32"/>
    <p:sldId id="376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297" r:id="rId47"/>
  </p:sldIdLst>
  <p:sldSz cx="9144000" cy="5143500" type="screen16x9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D93"/>
    <a:srgbClr val="1B7F78"/>
    <a:srgbClr val="213F5E"/>
    <a:srgbClr val="3ABCCA"/>
    <a:srgbClr val="E2E303"/>
    <a:srgbClr val="B1D32F"/>
    <a:srgbClr val="D8DBDC"/>
    <a:srgbClr val="74E2DA"/>
    <a:srgbClr val="72CE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8689" autoAdjust="0"/>
  </p:normalViewPr>
  <p:slideViewPr>
    <p:cSldViewPr snapToGrid="0" snapToObjects="1">
      <p:cViewPr>
        <p:scale>
          <a:sx n="70" d="100"/>
          <a:sy n="70" d="100"/>
        </p:scale>
        <p:origin x="-1428" y="-4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43C5-6F52-AD40-A97F-6E8DC5AF1C1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60AB-6121-1D4C-9565-E7EB4E0D1A5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977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3EF2BD-F832-4131-93A4-A20917D2CFF3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977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747FA5-7DBF-4787-98CD-3C5843D280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4896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76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56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35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z="1200" b="0" dirty="0" smtClean="0">
              <a:solidFill>
                <a:schemeClr val="accent4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7FA5-7DBF-4787-98CD-3C5843D2809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075AB9-AFC3-4DCE-B2C0-189B247FBE7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29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ECF00-434F-4D6A-9CAC-9A7DE502A49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A7277-17A1-401E-8EC6-1A5EA90D907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194" y="1266804"/>
            <a:ext cx="6126021" cy="1102519"/>
          </a:xfrm>
        </p:spPr>
        <p:txBody>
          <a:bodyPr/>
          <a:lstStyle>
            <a:lvl1pPr>
              <a:defRPr sz="2800" b="1" i="0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0" y="1218010"/>
            <a:ext cx="8229600" cy="33944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F489-0378-4264-A892-EED926BB73A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444CA-AF95-4FA6-B350-8A8F56B9FD87}" type="datetimeFigureOut">
              <a:rPr lang="en-US" smtClean="0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D5A7C-6655-4E26-95C2-BBAC33CCA5D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E8F20-CB89-4D19-9156-FC38AFC82DD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8B920-8BD4-47B5-8EAA-97BAEC5D344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45799-D120-414D-9A00-2E95C88DBD1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73304-9039-418A-BD34-070BEACE8174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7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DE0A4-1B67-40B2-9D59-CC37B8B7153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3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CEFF5-B5E4-4FCD-8118-BF4D3E92E37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styles</a:t>
            </a:r>
            <a:endParaRPr lang="pt-BR" dirty="0" smtClean="0"/>
          </a:p>
          <a:p>
            <a:pPr lvl="1"/>
            <a:r>
              <a:rPr lang="pt-BR" dirty="0" err="1" smtClean="0"/>
              <a:t>Second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2"/>
            <a:r>
              <a:rPr lang="pt-BR" dirty="0" err="1" smtClean="0"/>
              <a:t>Third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3"/>
            <a:r>
              <a:rPr lang="pt-BR" dirty="0" err="1" smtClean="0"/>
              <a:t>Fourth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pt-BR" dirty="0" smtClean="0"/>
          </a:p>
          <a:p>
            <a:pPr lvl="4"/>
            <a:r>
              <a:rPr lang="pt-BR" dirty="0" err="1" smtClean="0"/>
              <a:t>Fifth</a:t>
            </a:r>
            <a:r>
              <a:rPr lang="pt-BR" dirty="0" smtClean="0"/>
              <a:t> </a:t>
            </a:r>
            <a:r>
              <a:rPr lang="pt-BR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7C05-9946-A34A-B72B-65B22C24CF4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075AB9-AFC3-4DCE-B2C0-189B247FBE7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6252" y="2285242"/>
            <a:ext cx="411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CCE1005</a:t>
            </a:r>
            <a:r>
              <a:rPr lang="pt-BR" sz="1400" b="1" i="1" dirty="0" smtClean="0">
                <a:solidFill>
                  <a:srgbClr val="FF0000"/>
                </a:solidFill>
              </a:rPr>
              <a:t> 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–BASES 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MATEMÁTICAS PARA ENGENHARIA </a:t>
            </a:r>
          </a:p>
          <a:p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252" y="2490053"/>
            <a:ext cx="384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2000" b="1" dirty="0"/>
              <a:t>Aula </a:t>
            </a:r>
            <a:r>
              <a:rPr lang="pt-BR" sz="2000" b="1" dirty="0" smtClean="0"/>
              <a:t>03</a:t>
            </a:r>
            <a:r>
              <a:rPr lang="pt-BR" sz="2000" b="1" dirty="0"/>
              <a:t>: </a:t>
            </a:r>
            <a:r>
              <a:rPr lang="pt-BR" sz="2000" b="1" dirty="0" smtClean="0"/>
              <a:t>Álgebra e </a:t>
            </a:r>
            <a:r>
              <a:rPr lang="pt-BR" sz="2000" b="1" dirty="0"/>
              <a:t>Aritmética</a:t>
            </a:r>
          </a:p>
        </p:txBody>
      </p:sp>
    </p:spTree>
    <p:extLst>
      <p:ext uri="{BB962C8B-B14F-4D97-AF65-F5344CB8AC3E}">
        <p14:creationId xmlns:p14="http://schemas.microsoft.com/office/powerpoint/2010/main" val="34480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268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 (continuação)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080737" y="1280819"/>
            <a:ext cx="7790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Pode-se utilizar o mesmo raciocínio para os outros gerentes (y e z)</a:t>
            </a: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Pode-se utilizar a própria proporção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55458" r="37858"/>
          <a:stretch/>
        </p:blipFill>
        <p:spPr bwMode="auto">
          <a:xfrm>
            <a:off x="1080738" y="2088107"/>
            <a:ext cx="5393870" cy="226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2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315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Proporcionalidade entre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grandezas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63773" y="1173532"/>
            <a:ext cx="4384476" cy="3070921"/>
            <a:chOff x="1080737" y="1173533"/>
            <a:chExt cx="3467512" cy="2579070"/>
          </a:xfrm>
        </p:grpSpPr>
        <p:sp>
          <p:nvSpPr>
            <p:cNvPr id="9" name="Retângulo 8"/>
            <p:cNvSpPr/>
            <p:nvPr/>
          </p:nvSpPr>
          <p:spPr>
            <a:xfrm>
              <a:off x="1080737" y="1173533"/>
              <a:ext cx="3467512" cy="2579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188672" y="1391201"/>
              <a:ext cx="3248839" cy="2171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219D93"/>
                  </a:solidFill>
                </a:rPr>
                <a:t>Grandezas diretamente proporcionais</a:t>
              </a:r>
            </a:p>
            <a:p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variam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 mesma razão </a:t>
              </a:r>
            </a:p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Quando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uma delas aumenta, a outra aumenta na mesma razão </a:t>
              </a:r>
            </a:p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Multiplicando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valor de uma delas por um número positivo, o valor da outra fica multiplicado por esse mesmo número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positivo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700648" y="1173533"/>
            <a:ext cx="3965679" cy="3070920"/>
            <a:chOff x="4700649" y="1173533"/>
            <a:chExt cx="3467512" cy="2579070"/>
          </a:xfrm>
        </p:grpSpPr>
        <p:sp>
          <p:nvSpPr>
            <p:cNvPr id="11" name="Retângulo 10"/>
            <p:cNvSpPr/>
            <p:nvPr/>
          </p:nvSpPr>
          <p:spPr>
            <a:xfrm>
              <a:off x="4700649" y="1173533"/>
              <a:ext cx="3467512" cy="2579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4700650" y="1381114"/>
              <a:ext cx="3467511" cy="2171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>
                  <a:solidFill>
                    <a:srgbClr val="219D93"/>
                  </a:solidFill>
                </a:rPr>
                <a:t>Grandezas Inversamente Proporcionais</a:t>
              </a:r>
            </a:p>
            <a:p>
              <a:endPara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variam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segundo razões inversas. </a:t>
              </a:r>
            </a:p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Quando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aumentamos uma delas, a outra diminui na mesma razão. </a:t>
              </a:r>
            </a:p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Multiplicando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valor de uma delas por um número positivo, o valor da outra é dividido por esse mesmo número positivo.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5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98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Regra de três simples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77421" y="2102241"/>
            <a:ext cx="8652679" cy="681902"/>
            <a:chOff x="1080737" y="1173533"/>
            <a:chExt cx="3467512" cy="479278"/>
          </a:xfrm>
        </p:grpSpPr>
        <p:sp>
          <p:nvSpPr>
            <p:cNvPr id="9" name="Retângulo 8"/>
            <p:cNvSpPr/>
            <p:nvPr/>
          </p:nvSpPr>
          <p:spPr>
            <a:xfrm>
              <a:off x="1080737" y="1173533"/>
              <a:ext cx="3467512" cy="479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080737" y="1259283"/>
              <a:ext cx="3467512" cy="30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200" dirty="0">
                  <a:solidFill>
                    <a:srgbClr val="219D93"/>
                  </a:solidFill>
                </a:rPr>
                <a:t>Regra de três simples direta: </a:t>
              </a:r>
              <a:r>
                <a:rPr lang="pt-BR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 grandezas diretamente </a:t>
              </a:r>
              <a:r>
                <a:rPr lang="pt-BR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proporcionais</a:t>
              </a:r>
              <a:endPara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682388" y="1027315"/>
            <a:ext cx="8147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Envolvem duas grandezas direta ou inversamente proporcionais. 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Proporção para calcular um valor onde são conhecidos 3 valores (daí a denominação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77421" y="2887808"/>
            <a:ext cx="8652679" cy="687905"/>
            <a:chOff x="1080737" y="1173533"/>
            <a:chExt cx="3467512" cy="479278"/>
          </a:xfrm>
        </p:grpSpPr>
        <p:sp>
          <p:nvSpPr>
            <p:cNvPr id="14" name="Retângulo 13"/>
            <p:cNvSpPr/>
            <p:nvPr/>
          </p:nvSpPr>
          <p:spPr>
            <a:xfrm>
              <a:off x="1080737" y="1173533"/>
              <a:ext cx="3467512" cy="479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00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080737" y="1259283"/>
              <a:ext cx="3467512" cy="185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200" dirty="0" smtClean="0">
                  <a:solidFill>
                    <a:srgbClr val="219D93"/>
                  </a:solidFill>
                </a:rPr>
                <a:t>Regra </a:t>
              </a:r>
              <a:r>
                <a:rPr lang="pt-BR" sz="2200" dirty="0">
                  <a:solidFill>
                    <a:srgbClr val="219D93"/>
                  </a:solidFill>
                </a:rPr>
                <a:t>de três simples inversa: </a:t>
              </a:r>
              <a:r>
                <a:rPr lang="pt-BR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 grandezas inversamente proporcionais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79946" y="1218011"/>
            <a:ext cx="8229600" cy="583494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>
                <a:solidFill>
                  <a:srgbClr val="000000"/>
                </a:solidFill>
                <a:ea typeface="Times New Roman"/>
              </a:rPr>
              <a:t>Com 600 g de farinha de trigo, eu e meu irmão fazemos 50 biscoitos. Quantos biscoitos poderemos fazer com 1800 g de trigo?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57200" y="1802309"/>
            <a:ext cx="80044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200" b="1" i="1" u="sng" dirty="0" smtClean="0">
                <a:solidFill>
                  <a:srgbClr val="000000"/>
                </a:solidFill>
                <a:latin typeface="Calibri"/>
                <a:ea typeface="Times New Roman"/>
              </a:rPr>
              <a:t>Solução</a:t>
            </a:r>
            <a:endParaRPr lang="pt-BR" dirty="0"/>
          </a:p>
          <a:p>
            <a:pPr algn="just">
              <a:lnSpc>
                <a:spcPct val="100000"/>
              </a:lnSpc>
            </a:pPr>
            <a:r>
              <a:rPr lang="pt-BR" b="1" i="1" dirty="0">
                <a:solidFill>
                  <a:srgbClr val="000000"/>
                </a:solidFill>
                <a:latin typeface="Calibri"/>
                <a:ea typeface="Times New Roman"/>
              </a:rPr>
              <a:t>Primeiro, vamos organizar os dados da questão em uma tabela, separando as grandezas: </a:t>
            </a:r>
            <a:endParaRPr lang="pt-BR" dirty="0"/>
          </a:p>
        </p:txBody>
      </p:sp>
      <p:graphicFrame>
        <p:nvGraphicFramePr>
          <p:cNvPr id="6" name="Table 6"/>
          <p:cNvGraphicFramePr/>
          <p:nvPr>
            <p:extLst>
              <p:ext uri="{D42A27DB-BD31-4B8C-83A1-F6EECF244321}">
                <p14:modId xmlns:p14="http://schemas.microsoft.com/office/powerpoint/2010/main" val="2528334490"/>
              </p:ext>
            </p:extLst>
          </p:nvPr>
        </p:nvGraphicFramePr>
        <p:xfrm>
          <a:off x="1773684" y="3064193"/>
          <a:ext cx="4149446" cy="1432560"/>
        </p:xfrm>
        <a:graphic>
          <a:graphicData uri="http://schemas.openxmlformats.org/drawingml/2006/table">
            <a:tbl>
              <a:tblPr/>
              <a:tblGrid>
                <a:gridCol w="2074832"/>
                <a:gridCol w="2074614"/>
              </a:tblGrid>
              <a:tr h="356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Gramas </a:t>
                      </a:r>
                      <a:r>
                        <a:rPr lang="pt-BR" sz="16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de trigo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Quantidade de biscoitos</a:t>
                      </a:r>
                      <a:endParaRPr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600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/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 g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?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stomShape 6"/>
          <p:cNvSpPr/>
          <p:nvPr/>
        </p:nvSpPr>
        <p:spPr>
          <a:xfrm>
            <a:off x="5975954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1282080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600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1800</m:t>
                        </m:r>
                      </m:den>
                    </m:f>
                  </m:oMath>
                </a14:m>
                <a:r>
                  <a:rPr lang="pt-BR" sz="2800" dirty="0" smtClean="0"/>
                  <a:t>  =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blipFill rotWithShape="1">
                <a:blip r:embed="rId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44353" y="3944203"/>
                <a:ext cx="1584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𝟏𝟓𝟎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53" y="3944203"/>
                <a:ext cx="158485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80737" y="472412"/>
            <a:ext cx="198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Regra de três simples</a:t>
            </a:r>
          </a:p>
        </p:txBody>
      </p:sp>
    </p:spTree>
    <p:extLst>
      <p:ext uri="{BB962C8B-B14F-4D97-AF65-F5344CB8AC3E}">
        <p14:creationId xmlns:p14="http://schemas.microsoft.com/office/powerpoint/2010/main" val="36923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79946" y="1218011"/>
            <a:ext cx="8229600" cy="58349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pt-BR" sz="4400" b="1" dirty="0">
                <a:solidFill>
                  <a:srgbClr val="000000"/>
                </a:solidFill>
                <a:ea typeface="Times New Roman"/>
              </a:rPr>
              <a:t>C</a:t>
            </a:r>
            <a:r>
              <a:rPr lang="pt-BR" b="1" dirty="0">
                <a:solidFill>
                  <a:srgbClr val="000000"/>
                </a:solidFill>
                <a:ea typeface="Times New Roman"/>
              </a:rPr>
              <a:t>om uma velocidade de 80 km/h, um carro faz um percurso em 50 minutos. Se a velocidade aumentar para 100 km/h, quanto tempo ele levará para fazer o mesmo percurso</a:t>
            </a:r>
            <a:r>
              <a:rPr lang="pt-BR" b="1" dirty="0" smtClean="0">
                <a:solidFill>
                  <a:srgbClr val="000000"/>
                </a:solidFill>
                <a:ea typeface="Times New Roman"/>
              </a:rPr>
              <a:t>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57200" y="1802309"/>
            <a:ext cx="80044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200" b="1" i="1" u="sng" dirty="0" smtClean="0">
                <a:solidFill>
                  <a:srgbClr val="000000"/>
                </a:solidFill>
                <a:latin typeface="Calibri"/>
                <a:ea typeface="Times New Roman"/>
              </a:rPr>
              <a:t>Solução</a:t>
            </a:r>
            <a:endParaRPr lang="pt-BR" dirty="0"/>
          </a:p>
          <a:p>
            <a:pPr algn="just">
              <a:lnSpc>
                <a:spcPct val="100000"/>
              </a:lnSpc>
            </a:pPr>
            <a:r>
              <a:rPr lang="pt-BR" b="1" i="1" dirty="0">
                <a:solidFill>
                  <a:srgbClr val="000000"/>
                </a:solidFill>
                <a:latin typeface="Calibri"/>
                <a:ea typeface="Times New Roman"/>
              </a:rPr>
              <a:t>Primeiro, vamos organizar os dados da questão em uma tabela, separando as grandezas: </a:t>
            </a:r>
            <a:endParaRPr lang="pt-BR" dirty="0"/>
          </a:p>
        </p:txBody>
      </p:sp>
      <p:graphicFrame>
        <p:nvGraphicFramePr>
          <p:cNvPr id="6" name="Table 6"/>
          <p:cNvGraphicFramePr/>
          <p:nvPr>
            <p:extLst>
              <p:ext uri="{D42A27DB-BD31-4B8C-83A1-F6EECF244321}">
                <p14:modId xmlns:p14="http://schemas.microsoft.com/office/powerpoint/2010/main" val="1135024420"/>
              </p:ext>
            </p:extLst>
          </p:nvPr>
        </p:nvGraphicFramePr>
        <p:xfrm>
          <a:off x="1773684" y="3064193"/>
          <a:ext cx="4149446" cy="1615440"/>
        </p:xfrm>
        <a:graphic>
          <a:graphicData uri="http://schemas.openxmlformats.org/drawingml/2006/table">
            <a:tbl>
              <a:tblPr/>
              <a:tblGrid>
                <a:gridCol w="2074832"/>
                <a:gridCol w="2074614"/>
              </a:tblGrid>
              <a:tr h="356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Velocidade (km/h)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Tempo (min)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/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?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stomShape 6"/>
          <p:cNvSpPr/>
          <p:nvPr/>
        </p:nvSpPr>
        <p:spPr>
          <a:xfrm>
            <a:off x="5975954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6"/>
          <p:cNvSpPr/>
          <p:nvPr/>
        </p:nvSpPr>
        <p:spPr>
          <a:xfrm rot="10800000">
            <a:off x="1282080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80</m:t>
                        </m:r>
                      </m:den>
                    </m:f>
                  </m:oMath>
                </a14:m>
                <a:r>
                  <a:rPr lang="pt-BR" sz="2800" dirty="0" smtClean="0"/>
                  <a:t>  =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blipFill rotWithShape="1">
                <a:blip r:embed="rId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44353" y="3944203"/>
                <a:ext cx="1370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𝟒𝟎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53" y="3944203"/>
                <a:ext cx="13700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80737" y="472412"/>
            <a:ext cx="198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Regra de três simples</a:t>
            </a:r>
          </a:p>
        </p:txBody>
      </p:sp>
    </p:spTree>
    <p:extLst>
      <p:ext uri="{BB962C8B-B14F-4D97-AF65-F5344CB8AC3E}">
        <p14:creationId xmlns:p14="http://schemas.microsoft.com/office/powerpoint/2010/main" val="6881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79946" y="1218011"/>
            <a:ext cx="8229600" cy="58349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ea typeface="DejaVu Sans"/>
              </a:rPr>
              <a:t>Eduardo comprou 3 camisas e pagou R$120,00. Quanto ele pagaria se comprasse 5 camisetas do mesmo tipo e preço?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57200" y="1802309"/>
            <a:ext cx="80044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200" b="1" i="1" u="sng" dirty="0" smtClean="0">
                <a:solidFill>
                  <a:srgbClr val="000000"/>
                </a:solidFill>
                <a:latin typeface="Calibri"/>
                <a:ea typeface="Times New Roman"/>
              </a:rPr>
              <a:t>Solução</a:t>
            </a:r>
            <a:endParaRPr lang="pt-BR" dirty="0"/>
          </a:p>
          <a:p>
            <a:pPr algn="just">
              <a:lnSpc>
                <a:spcPct val="100000"/>
              </a:lnSpc>
            </a:pPr>
            <a:r>
              <a:rPr lang="pt-BR" b="1" i="1" dirty="0">
                <a:solidFill>
                  <a:srgbClr val="000000"/>
                </a:solidFill>
                <a:latin typeface="Calibri"/>
                <a:ea typeface="Times New Roman"/>
              </a:rPr>
              <a:t>Primeiro, vamos organizar os dados da questão em uma tabela, separando as grandezas: </a:t>
            </a:r>
            <a:endParaRPr lang="pt-BR" dirty="0"/>
          </a:p>
        </p:txBody>
      </p:sp>
      <p:graphicFrame>
        <p:nvGraphicFramePr>
          <p:cNvPr id="6" name="Table 6"/>
          <p:cNvGraphicFramePr/>
          <p:nvPr>
            <p:extLst>
              <p:ext uri="{D42A27DB-BD31-4B8C-83A1-F6EECF244321}">
                <p14:modId xmlns:p14="http://schemas.microsoft.com/office/powerpoint/2010/main" val="3503518926"/>
              </p:ext>
            </p:extLst>
          </p:nvPr>
        </p:nvGraphicFramePr>
        <p:xfrm>
          <a:off x="1773684" y="3064193"/>
          <a:ext cx="4149446" cy="1280160"/>
        </p:xfrm>
        <a:graphic>
          <a:graphicData uri="http://schemas.openxmlformats.org/drawingml/2006/table">
            <a:tbl>
              <a:tblPr/>
              <a:tblGrid>
                <a:gridCol w="2074832"/>
                <a:gridCol w="2074614"/>
              </a:tblGrid>
              <a:tr h="35614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Camisas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DejaVu Sans"/>
                          <a:cs typeface="DejaVu Sans"/>
                        </a:rPr>
                        <a:t>Preço (R$)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dirty="0"/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?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stomShape 6"/>
          <p:cNvSpPr/>
          <p:nvPr/>
        </p:nvSpPr>
        <p:spPr>
          <a:xfrm>
            <a:off x="5975954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1282080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800" dirty="0" smtClean="0"/>
                  <a:t>  =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120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blipFill rotWithShape="1">
                <a:blip r:embed="rId2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44353" y="3944203"/>
                <a:ext cx="15848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𝟐𝟎𝟎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53" y="3944203"/>
                <a:ext cx="158485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80737" y="472412"/>
            <a:ext cx="198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Regra de três simples</a:t>
            </a:r>
          </a:p>
        </p:txBody>
      </p:sp>
    </p:spTree>
    <p:extLst>
      <p:ext uri="{BB962C8B-B14F-4D97-AF65-F5344CB8AC3E}">
        <p14:creationId xmlns:p14="http://schemas.microsoft.com/office/powerpoint/2010/main" val="25216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093885"/>
            <a:ext cx="8229600" cy="5834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000000"/>
                </a:solidFill>
                <a:ea typeface="DejaVu Sans"/>
              </a:rPr>
              <a:t>Uma equipe de operários, trabalhando 8 horas por dia, realizou determinada obra em 20 dias. Se o número de horas de serviço for reduzido para 5 horas, em que prazo essa equipe fará o mesmo trabalho?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457200" y="2157955"/>
            <a:ext cx="8004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000" b="1" i="1" u="sng" dirty="0" smtClean="0">
                <a:solidFill>
                  <a:srgbClr val="000000"/>
                </a:solidFill>
                <a:latin typeface="Calibri"/>
                <a:ea typeface="Times New Roman"/>
              </a:rPr>
              <a:t>Solução</a:t>
            </a:r>
            <a:endParaRPr lang="pt-BR" sz="1600" dirty="0"/>
          </a:p>
          <a:p>
            <a:pPr algn="just">
              <a:lnSpc>
                <a:spcPct val="100000"/>
              </a:lnSpc>
            </a:pPr>
            <a:r>
              <a:rPr lang="pt-BR" sz="1600" b="1" i="1" dirty="0">
                <a:solidFill>
                  <a:srgbClr val="000000"/>
                </a:solidFill>
                <a:latin typeface="Calibri"/>
                <a:ea typeface="Times New Roman"/>
              </a:rPr>
              <a:t>Primeiro, vamos organizar os dados da questão em uma tabela, separando as grandezas: </a:t>
            </a:r>
            <a:endParaRPr lang="pt-BR" sz="1600" dirty="0"/>
          </a:p>
        </p:txBody>
      </p:sp>
      <p:graphicFrame>
        <p:nvGraphicFramePr>
          <p:cNvPr id="6" name="Table 6"/>
          <p:cNvGraphicFramePr/>
          <p:nvPr>
            <p:extLst>
              <p:ext uri="{D42A27DB-BD31-4B8C-83A1-F6EECF244321}">
                <p14:modId xmlns:p14="http://schemas.microsoft.com/office/powerpoint/2010/main" val="870357782"/>
              </p:ext>
            </p:extLst>
          </p:nvPr>
        </p:nvGraphicFramePr>
        <p:xfrm>
          <a:off x="1773684" y="3064193"/>
          <a:ext cx="4149446" cy="1615440"/>
        </p:xfrm>
        <a:graphic>
          <a:graphicData uri="http://schemas.openxmlformats.org/drawingml/2006/table">
            <a:tbl>
              <a:tblPr/>
              <a:tblGrid>
                <a:gridCol w="2074832"/>
                <a:gridCol w="2074614"/>
              </a:tblGrid>
              <a:tr h="356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Velocidade (km/h)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Tempo (min)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dirty="0"/>
                    </a:p>
                  </a:txBody>
                  <a:tcPr/>
                </a:tc>
              </a:tr>
              <a:tr h="199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2200" b="1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?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stomShape 6"/>
          <p:cNvSpPr/>
          <p:nvPr/>
        </p:nvSpPr>
        <p:spPr>
          <a:xfrm>
            <a:off x="5975954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6"/>
          <p:cNvSpPr/>
          <p:nvPr/>
        </p:nvSpPr>
        <p:spPr>
          <a:xfrm rot="10800000">
            <a:off x="1282080" y="3064193"/>
            <a:ext cx="430560" cy="14325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pt-BR" sz="2800" dirty="0" smtClean="0"/>
                  <a:t>  =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183" y="3064193"/>
                <a:ext cx="1964429" cy="710066"/>
              </a:xfrm>
              <a:prstGeom prst="rect">
                <a:avLst/>
              </a:prstGeom>
              <a:blipFill rotWithShape="1">
                <a:blip r:embed="rId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44353" y="3944203"/>
                <a:ext cx="1370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353" y="3944203"/>
                <a:ext cx="13700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80737" y="472412"/>
            <a:ext cx="198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Regra de três simples</a:t>
            </a:r>
          </a:p>
        </p:txBody>
      </p:sp>
    </p:spTree>
    <p:extLst>
      <p:ext uri="{BB962C8B-B14F-4D97-AF65-F5344CB8AC3E}">
        <p14:creationId xmlns:p14="http://schemas.microsoft.com/office/powerpoint/2010/main" val="18243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7571" y="1074726"/>
            <a:ext cx="6433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  <a:defRPr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produção de uma tecelagem era de 10.000 m de tecido/dia. A indústria admitiu 500 novos funcionários e a produção passou para 15.000 m de tecido/dia. Qual era o número de funcionários antes da contrata­ção dos novos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04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 smtClean="0"/>
              <a:t>Resolução</a:t>
            </a:r>
            <a:endParaRPr lang="pt-BR" altLang="en-US" sz="1600" b="1" dirty="0">
              <a:solidFill>
                <a:srgbClr val="595959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7" name="CaixaDeTexto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25091" y="2446317"/>
            <a:ext cx="3047134" cy="1784485"/>
          </a:xfrm>
          <a:prstGeom prst="rect">
            <a:avLst/>
          </a:prstGeom>
          <a:blipFill rotWithShape="1">
            <a:blip r:embed="rId2"/>
            <a:srcRect/>
            <a:stretch>
              <a:fillRect l="-80425" t="-84131" r="-75023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pic>
        <p:nvPicPr>
          <p:cNvPr id="18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68" y="1047782"/>
            <a:ext cx="6445758" cy="13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519563" y="3153893"/>
            <a:ext cx="2565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proporção obtida é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995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7571" y="1074726"/>
            <a:ext cx="6433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DejaVu Sans"/>
              </a:rPr>
              <a:t>2) Uma 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pessoa bebe três copos de água a cada duas horas. Se ela passar acordada 16 horas por dia, quantos copos d'água ela beberá neste período?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880280" y="294783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DejaVu Sans"/>
              </a:rPr>
              <a:t>RESPOSTA:</a:t>
            </a:r>
            <a:endParaRPr lang="pt-BR" dirty="0"/>
          </a:p>
          <a:p>
            <a:pPr algn="ctr">
              <a:lnSpc>
                <a:spcPct val="100000"/>
              </a:lnSpc>
            </a:pPr>
            <a:endParaRPr lang="pt-BR" dirty="0"/>
          </a:p>
          <a:p>
            <a:pPr algn="ctr">
              <a:lnSpc>
                <a:spcPct val="100000"/>
              </a:lnSpc>
            </a:pPr>
            <a:r>
              <a:rPr lang="pt-BR" i="1" dirty="0">
                <a:solidFill>
                  <a:srgbClr val="000000"/>
                </a:solidFill>
                <a:latin typeface="Calibri"/>
                <a:ea typeface="DejaVu Sans"/>
              </a:rPr>
              <a:t>24 copos de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8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Papiro de </a:t>
            </a:r>
            <a:r>
              <a:rPr lang="pt-BR" b="1" dirty="0" err="1"/>
              <a:t>Rhind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00250" y="1063229"/>
            <a:ext cx="5540991" cy="3685731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Papiro de </a:t>
            </a:r>
            <a:r>
              <a:rPr lang="pt-BR" b="1" dirty="0" err="1"/>
              <a:t>Rhind</a:t>
            </a:r>
            <a:r>
              <a:rPr lang="pt-BR" dirty="0"/>
              <a:t> ou </a:t>
            </a:r>
            <a:r>
              <a:rPr lang="pt-BR" b="1" dirty="0"/>
              <a:t>papiro</a:t>
            </a:r>
            <a:r>
              <a:rPr lang="pt-BR" dirty="0"/>
              <a:t> de </a:t>
            </a:r>
            <a:r>
              <a:rPr lang="pt-BR" dirty="0" err="1"/>
              <a:t>Ahmes</a:t>
            </a:r>
            <a:r>
              <a:rPr lang="pt-BR" dirty="0"/>
              <a:t> é um documento egípcio de cerca de 1650 a.C., onde um escriba de nome </a:t>
            </a:r>
            <a:r>
              <a:rPr lang="pt-BR" dirty="0" err="1"/>
              <a:t>Ahmes</a:t>
            </a:r>
            <a:r>
              <a:rPr lang="pt-BR" dirty="0"/>
              <a:t> detalha a solução de 85 problemas de aritmética, frações, cálculo de áreas, volumes, progressões, repartições proporcionais, regra de três simples, equações lineares, trigonometria básica e geometria.</a:t>
            </a:r>
            <a:endParaRPr lang="pt-BR" dirty="0"/>
          </a:p>
        </p:txBody>
      </p:sp>
      <p:pic>
        <p:nvPicPr>
          <p:cNvPr id="1026" name="Picture 2" descr="Resultado de imagem para papiro de Rh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64" y="1330656"/>
            <a:ext cx="2943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7571" y="1074726"/>
            <a:ext cx="6433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DejaVu Sans"/>
              </a:rPr>
              <a:t>3) 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Pedro precisa ler alguns livros para o vestibular, e notou que em 3 horas de leitura conseguiu ler 70 páginas. Caso ele mantenha este mesmo ritmo, quantas páginas ele conseguirá ler em um período de 6 horas?</a:t>
            </a:r>
            <a:endParaRPr lang="pt-BR" sz="2400" dirty="0"/>
          </a:p>
        </p:txBody>
      </p:sp>
      <p:sp>
        <p:nvSpPr>
          <p:cNvPr id="7" name="CustomShape 3"/>
          <p:cNvSpPr/>
          <p:nvPr/>
        </p:nvSpPr>
        <p:spPr>
          <a:xfrm>
            <a:off x="1426786" y="2981394"/>
            <a:ext cx="4117680" cy="18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200" b="1" strike="noStrike" dirty="0">
                <a:solidFill>
                  <a:srgbClr val="000000"/>
                </a:solidFill>
                <a:latin typeface="Calibri"/>
                <a:ea typeface="DejaVu Sans"/>
              </a:rPr>
              <a:t>RESPOSTA: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000" i="1" strike="noStrike" dirty="0">
                <a:solidFill>
                  <a:srgbClr val="000000"/>
                </a:solidFill>
                <a:latin typeface="Calibri"/>
                <a:ea typeface="DejaVu Sans"/>
              </a:rPr>
              <a:t>140 páginas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9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7571" y="1074726"/>
            <a:ext cx="6433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DejaVu Sans"/>
              </a:rPr>
              <a:t>4) 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Uma equipe de 5 professores gastou 12 dias para corrigir as provas de um vestibular. Considerando a mesma proporção, quantos dias levarão 30 professores para corrigir as provas?</a:t>
            </a:r>
            <a:endParaRPr lang="pt-BR" sz="2400" dirty="0"/>
          </a:p>
        </p:txBody>
      </p:sp>
      <p:sp>
        <p:nvSpPr>
          <p:cNvPr id="7" name="CustomShape 3"/>
          <p:cNvSpPr/>
          <p:nvPr/>
        </p:nvSpPr>
        <p:spPr>
          <a:xfrm>
            <a:off x="1426786" y="2630738"/>
            <a:ext cx="4117680" cy="18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200" b="1" strike="noStrike" dirty="0">
                <a:solidFill>
                  <a:srgbClr val="000000"/>
                </a:solidFill>
                <a:latin typeface="Calibri"/>
                <a:ea typeface="DejaVu Sans"/>
              </a:rPr>
              <a:t>RESPOSTA: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000" i="1" strike="noStrike" dirty="0">
                <a:solidFill>
                  <a:srgbClr val="000000"/>
                </a:solidFill>
                <a:latin typeface="Calibri"/>
                <a:ea typeface="DejaVu Sans"/>
              </a:rPr>
              <a:t>2 dias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5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7571" y="1074726"/>
            <a:ext cx="6433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  <a:ea typeface="DejaVu Sans"/>
              </a:rPr>
              <a:t>5) 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Dois pedreiros trabalhando juntos conseguem construir um certo muro em 6 horas de trabalho. Se ao invés de dois, fossem três pedreiros, em quantas horas tal muro poderia ser construído?</a:t>
            </a:r>
            <a:endParaRPr lang="pt-BR" sz="2400" dirty="0"/>
          </a:p>
        </p:txBody>
      </p:sp>
      <p:sp>
        <p:nvSpPr>
          <p:cNvPr id="7" name="CustomShape 3"/>
          <p:cNvSpPr/>
          <p:nvPr/>
        </p:nvSpPr>
        <p:spPr>
          <a:xfrm>
            <a:off x="872345" y="2769716"/>
            <a:ext cx="4117680" cy="18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200" b="1" strike="noStrike" dirty="0">
                <a:solidFill>
                  <a:srgbClr val="000000"/>
                </a:solidFill>
                <a:latin typeface="Calibri"/>
                <a:ea typeface="DejaVu Sans"/>
              </a:rPr>
              <a:t>RESPOSTA: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000" i="1" strike="noStrike" dirty="0">
                <a:solidFill>
                  <a:srgbClr val="000000"/>
                </a:solidFill>
                <a:latin typeface="Calibri"/>
                <a:ea typeface="DejaVu Sans"/>
              </a:rPr>
              <a:t>4 horas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7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1747" y="933796"/>
            <a:ext cx="7185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6) Na extremidade de uma mola, é colocada uma peça de 10Kg, verificando-se, então, que o comprimento da mola é de 42cm.Se colocarmos uma peça de 15Kg na extremidade dessa mola, qual passará a ser o comprimento dela?</a:t>
            </a:r>
            <a:endParaRPr lang="pt-BR" sz="2400" b="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872345" y="2769716"/>
            <a:ext cx="4117680" cy="18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200" b="1" strike="noStrike" dirty="0">
                <a:solidFill>
                  <a:srgbClr val="000000"/>
                </a:solidFill>
                <a:latin typeface="Calibri"/>
                <a:ea typeface="DejaVu Sans"/>
              </a:rPr>
              <a:t>RESPOSTA: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000" i="1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63 cm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4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6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1747" y="933796"/>
            <a:ext cx="7185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  <a:latin typeface="Calibri"/>
                <a:ea typeface="DejaVu Sans"/>
              </a:rPr>
              <a:t>7) 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Em um treino de fórmula 1, um piloto fez o percurso em 18 segundos, com uma velocidade média de 200Km/h. </a:t>
            </a:r>
            <a:r>
              <a:rPr lang="pt-BR" sz="2400" b="1" dirty="0">
                <a:solidFill>
                  <a:srgbClr val="000000"/>
                </a:solidFill>
                <a:latin typeface="Calibri"/>
                <a:ea typeface="DejaVu Sans"/>
              </a:rPr>
              <a:t>Se a velocidade média fosse de 240Km/h, qual seria o tempo gasto no percurso?</a:t>
            </a:r>
            <a:endParaRPr lang="pt-BR" sz="2400" b="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872345" y="2769716"/>
            <a:ext cx="4117680" cy="18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200" b="1" strike="noStrike" dirty="0">
                <a:solidFill>
                  <a:srgbClr val="000000"/>
                </a:solidFill>
                <a:latin typeface="Calibri"/>
                <a:ea typeface="DejaVu Sans"/>
              </a:rPr>
              <a:t>RESPOSTA: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2000" i="1" strike="noStrike" dirty="0" smtClean="0">
                <a:solidFill>
                  <a:srgbClr val="000000"/>
                </a:solidFill>
                <a:latin typeface="Calibri"/>
                <a:ea typeface="DejaVu Sans"/>
              </a:rPr>
              <a:t>15 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3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68490" y="938150"/>
            <a:ext cx="85162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Envolvem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mais de duas grandezas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Cinco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operários, trabalhando durante 6 dias, produzem 600 peças. Quantas peças desse mesmo tipo pro­duzirão sete operários, trabalhando 8 dias?</a:t>
            </a:r>
          </a:p>
          <a:p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organizando os valores das grandezas nas colunas e observando a proporcionalidade: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aumentarmos o número de operários, aumentaremos o número de peças produzidas </a:t>
            </a: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(diretamente proporcionais)</a:t>
            </a:r>
          </a:p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aumentarmos o número de dias trabalhados, aumentaremos o número de peças produzi­das.  (diretamente proporcionais)  </a:t>
            </a: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Portanto, todas as flechas têm o mesmo sentido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39" y="3485031"/>
            <a:ext cx="4861548" cy="14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083330" y="4152964"/>
            <a:ext cx="6804480" cy="479278"/>
            <a:chOff x="1292351" y="3521886"/>
            <a:chExt cx="6804480" cy="479278"/>
          </a:xfrm>
        </p:grpSpPr>
        <p:sp>
          <p:nvSpPr>
            <p:cNvPr id="17" name="Retângulo 16"/>
            <p:cNvSpPr/>
            <p:nvPr/>
          </p:nvSpPr>
          <p:spPr>
            <a:xfrm>
              <a:off x="1292351" y="3521886"/>
              <a:ext cx="6804480" cy="479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/>
            </a:p>
          </p:txBody>
        </p:sp>
        <p:sp>
          <p:nvSpPr>
            <p:cNvPr id="12" name="Retângulo 6"/>
            <p:cNvSpPr>
              <a:spLocks noChangeArrowheads="1"/>
            </p:cNvSpPr>
            <p:nvPr/>
          </p:nvSpPr>
          <p:spPr bwMode="auto">
            <a:xfrm>
              <a:off x="1292351" y="3631832"/>
              <a:ext cx="68044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SimSun" pitchFamily="2" charset="-122"/>
                </a:defRPr>
              </a:lvl9pPr>
            </a:lstStyle>
            <a:p>
              <a:r>
                <a:rPr lang="pt-BR" altLang="pt-BR" dirty="0"/>
                <a:t>sete operários, trabalhando 8 dias, produzirão 1.120 peças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72955" y="810966"/>
            <a:ext cx="8604914" cy="3211092"/>
            <a:chOff x="667319" y="901531"/>
            <a:chExt cx="8210550" cy="2397315"/>
          </a:xfrm>
        </p:grpSpPr>
        <p:sp>
          <p:nvSpPr>
            <p:cNvPr id="7" name="CaixaDeTexto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7319" y="2072222"/>
              <a:ext cx="8210550" cy="406714"/>
            </a:xfrm>
            <a:prstGeom prst="rect">
              <a:avLst/>
            </a:prstGeom>
            <a:blipFill rotWithShape="1">
              <a:blip r:embed="rId2"/>
              <a:stretch>
                <a:fillRect b="-298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</a:rPr>
                <a:t> </a:t>
              </a:r>
            </a:p>
          </p:txBody>
        </p:sp>
        <p:pic>
          <p:nvPicPr>
            <p:cNvPr id="8" name="Imagem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968" y="901531"/>
              <a:ext cx="3337686" cy="100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ângulo 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97372" y="2686050"/>
              <a:ext cx="1180131" cy="61279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</a:rPr>
                <a:t> </a:t>
              </a:r>
            </a:p>
          </p:txBody>
        </p:sp>
        <p:sp>
          <p:nvSpPr>
            <p:cNvPr id="10" name="Retângulo 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67569" y="2807782"/>
              <a:ext cx="1560042" cy="369332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</a:rPr>
                <a:t> </a:t>
              </a:r>
            </a:p>
          </p:txBody>
        </p:sp>
        <p:sp>
          <p:nvSpPr>
            <p:cNvPr id="11" name="Retângulo 10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86869" y="2819400"/>
              <a:ext cx="1560042" cy="36933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</a:rPr>
                <a:t> </a:t>
              </a:r>
            </a:p>
          </p:txBody>
        </p:sp>
        <p:sp>
          <p:nvSpPr>
            <p:cNvPr id="13" name="Retângulo 1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706169" y="2823091"/>
              <a:ext cx="1175322" cy="369332"/>
            </a:xfrm>
            <a:prstGeom prst="rect">
              <a:avLst/>
            </a:prstGeom>
            <a:blipFill rotWithShape="1">
              <a:blip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pt-BR">
                  <a:noFill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2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3551" y="928048"/>
            <a:ext cx="8175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/>
              <a:t>Trabalhando </a:t>
            </a:r>
            <a:r>
              <a:rPr lang="pt-BR" dirty="0"/>
              <a:t>6 dias, 5 operários produzem 400 peças. Quantas peças desse mesmo tipo serão produzidas por 7 operários em 9 dias de trabalho?</a:t>
            </a:r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6410"/>
              </p:ext>
            </p:extLst>
          </p:nvPr>
        </p:nvGraphicFramePr>
        <p:xfrm>
          <a:off x="1395199" y="1851378"/>
          <a:ext cx="6096000" cy="1381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Operários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dias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peças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218364" y="3314964"/>
                <a:ext cx="8625384" cy="1237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>
                  <a:buNone/>
                </a:pPr>
                <a:r>
                  <a:rPr lang="pt-BR" sz="2000" dirty="0"/>
                  <a:t>Note que a grandeza “número de peças” é diretamente proporcional às grandezas “número de operários “ e “número de dias”. Então, podemos escrever: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400</m:t>
                        </m:r>
                      </m:den>
                    </m:f>
                    <m:r>
                      <a:rPr lang="pt-B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pt-BR" sz="240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400" dirty="0"/>
                  <a:t>  </a:t>
                </a:r>
                <a:r>
                  <a:rPr lang="pt-BR" sz="2400" dirty="0"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400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63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mbria Math"/>
                      </a:rPr>
                      <m:t>⇒30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=25200⇒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25200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30</m:t>
                        </m:r>
                      </m:den>
                    </m:f>
                    <m:r>
                      <a:rPr lang="pt-BR" sz="2400" i="1">
                        <a:latin typeface="Cambria Math"/>
                        <a:ea typeface="Cambria Math"/>
                      </a:rPr>
                      <m:t>=84 </m:t>
                    </m:r>
                    <m:r>
                      <m:rPr>
                        <m:nor/>
                      </m:rPr>
                      <a:rPr lang="pt-BR" sz="2400">
                        <a:latin typeface="Cambria Math"/>
                        <a:ea typeface="Cambria Math"/>
                      </a:rPr>
                      <m:t>pe</m:t>
                    </m:r>
                    <m:r>
                      <m:rPr>
                        <m:nor/>
                      </m:rPr>
                      <a:rPr lang="pt-BR" sz="2400">
                        <a:latin typeface="Cambria Math"/>
                        <a:ea typeface="Cambria Math"/>
                      </a:rPr>
                      <m:t>ç</m:t>
                    </m:r>
                    <m:r>
                      <m:rPr>
                        <m:nor/>
                      </m:rPr>
                      <a:rPr lang="pt-BR" sz="2400">
                        <a:latin typeface="Cambria Math"/>
                        <a:ea typeface="Cambria Math"/>
                      </a:rPr>
                      <m:t>as</m:t>
                    </m:r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314964"/>
                <a:ext cx="8625384" cy="1237775"/>
              </a:xfrm>
              <a:prstGeom prst="rect">
                <a:avLst/>
              </a:prstGeom>
              <a:blipFill rotWithShape="1">
                <a:blip r:embed="rId2"/>
                <a:stretch>
                  <a:fillRect l="-777" t="-2463" r="-707" b="-3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3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3551" y="928048"/>
            <a:ext cx="817500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Um ciclista percorre, em média, 200Km em dois dias, pedalando durante 4 horas por dia. Em quantos dias essa ciclista percorrerá 500Km, se pedalar 5 horas por dia?</a:t>
            </a:r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89283"/>
              </p:ext>
            </p:extLst>
          </p:nvPr>
        </p:nvGraphicFramePr>
        <p:xfrm>
          <a:off x="1395199" y="1851378"/>
          <a:ext cx="6096000" cy="1112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Km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h/dia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dias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218364" y="3069304"/>
                <a:ext cx="8625384" cy="1664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/>
                  <a:t>A grandeza “número de dias é diretamente proporcional à grandeza “número de quilômetros” e inversamente proporcional à grandeza “número de horas por dia”.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dirty="0"/>
                  <a:t>Assim, podemos escrever: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/>
                        </m:ctrlPr>
                      </m:fPr>
                      <m:num>
                        <m:r>
                          <a:rPr lang="pt-BR" sz="2200"/>
                          <m:t>𝑥</m:t>
                        </m:r>
                      </m:num>
                      <m:den>
                        <m:r>
                          <a:rPr lang="pt-BR" sz="2200"/>
                          <m:t>2</m:t>
                        </m:r>
                      </m:den>
                    </m:f>
                    <m:r>
                      <a:rPr lang="pt-BR" sz="2200"/>
                      <m:t>=</m:t>
                    </m:r>
                    <m:f>
                      <m:fPr>
                        <m:ctrlPr>
                          <a:rPr lang="pt-BR" sz="2200"/>
                        </m:ctrlPr>
                      </m:fPr>
                      <m:num>
                        <m:r>
                          <a:rPr lang="pt-BR" sz="2200"/>
                          <m:t>500</m:t>
                        </m:r>
                      </m:num>
                      <m:den>
                        <m:r>
                          <a:rPr lang="pt-BR" sz="2200"/>
                          <m:t>200</m:t>
                        </m:r>
                      </m:den>
                    </m:f>
                    <m:r>
                      <a:rPr lang="pt-BR" sz="2200"/>
                      <m:t>.</m:t>
                    </m:r>
                    <m:f>
                      <m:fPr>
                        <m:ctrlPr>
                          <a:rPr lang="pt-BR" sz="2200"/>
                        </m:ctrlPr>
                      </m:fPr>
                      <m:num>
                        <m:r>
                          <a:rPr lang="pt-BR" sz="2200"/>
                          <m:t>4</m:t>
                        </m:r>
                      </m:num>
                      <m:den>
                        <m:r>
                          <a:rPr lang="pt-BR" sz="2200"/>
                          <m:t>5</m:t>
                        </m:r>
                      </m:den>
                    </m:f>
                  </m:oMath>
                </a14:m>
                <a:r>
                  <a:rPr lang="pt-BR" sz="2200" dirty="0"/>
                  <a:t> 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/>
                        </m:ctrlPr>
                      </m:fPr>
                      <m:num>
                        <m:r>
                          <a:rPr lang="pt-BR" sz="2200"/>
                          <m:t>𝑥</m:t>
                        </m:r>
                      </m:num>
                      <m:den>
                        <m:r>
                          <a:rPr lang="pt-BR" sz="2200"/>
                          <m:t>2</m:t>
                        </m:r>
                      </m:den>
                    </m:f>
                    <m:r>
                      <a:rPr lang="pt-BR" sz="2200"/>
                      <m:t>=</m:t>
                    </m:r>
                    <m:f>
                      <m:fPr>
                        <m:ctrlPr>
                          <a:rPr lang="pt-BR" sz="2200"/>
                        </m:ctrlPr>
                      </m:fPr>
                      <m:num>
                        <m:r>
                          <a:rPr lang="pt-BR" sz="2200"/>
                          <m:t>2000</m:t>
                        </m:r>
                      </m:num>
                      <m:den>
                        <m:r>
                          <a:rPr lang="pt-BR" sz="2200"/>
                          <m:t>1000</m:t>
                        </m:r>
                      </m:den>
                    </m:f>
                    <m:r>
                      <a:rPr lang="pt-BR" sz="2200"/>
                      <m:t>⇒1000</m:t>
                    </m:r>
                    <m:r>
                      <a:rPr lang="pt-BR" sz="2200"/>
                      <m:t>𝑥</m:t>
                    </m:r>
                    <m:r>
                      <a:rPr lang="pt-BR" sz="2200"/>
                      <m:t>=4000⇒</m:t>
                    </m:r>
                    <m:r>
                      <a:rPr lang="pt-BR" sz="2200"/>
                      <m:t>𝑥</m:t>
                    </m:r>
                    <m:r>
                      <a:rPr lang="pt-BR" sz="2200"/>
                      <m:t>=4</m:t>
                    </m:r>
                  </m:oMath>
                </a14:m>
                <a:endParaRPr lang="pt-BR" sz="2200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069304"/>
                <a:ext cx="8625384" cy="1664430"/>
              </a:xfrm>
              <a:prstGeom prst="rect">
                <a:avLst/>
              </a:prstGeom>
              <a:blipFill rotWithShape="1">
                <a:blip r:embed="rId2"/>
                <a:stretch>
                  <a:fillRect l="-636" r="-5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7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3551" y="810966"/>
            <a:ext cx="8175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Se 6 impressoras iguais produzem 1000 panfletos em 40 minutos, em quanto tempo 3 dessas impressoras produziriam 2000 desses panfletos? </a:t>
            </a:r>
          </a:p>
        </p:txBody>
      </p:sp>
      <p:pic>
        <p:nvPicPr>
          <p:cNvPr id="2050" name="Picture 2" descr="http://www.brasilescola.com/upload/conteudo/images/Untitled-3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82" y="1493874"/>
            <a:ext cx="4567994" cy="345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Razão e proporção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86065" y="823913"/>
            <a:ext cx="858051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noções de razão e proporção são muito úteis tanto em situações cotidianas</a:t>
            </a:r>
          </a:p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em situações científicas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rgbClr val="219D93"/>
                </a:solidFill>
              </a:rPr>
              <a:t>Razão</a:t>
            </a:r>
          </a:p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divisão entre dois números X e Y, com Y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≠ 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(lê-se X para Y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45660" y="2239685"/>
            <a:ext cx="8720919" cy="2213563"/>
            <a:chOff x="1080737" y="2586519"/>
            <a:chExt cx="7564500" cy="2640723"/>
          </a:xfrm>
        </p:grpSpPr>
        <p:sp>
          <p:nvSpPr>
            <p:cNvPr id="8" name="Retângulo 7"/>
            <p:cNvSpPr/>
            <p:nvPr/>
          </p:nvSpPr>
          <p:spPr>
            <a:xfrm>
              <a:off x="1080737" y="2586519"/>
              <a:ext cx="7564500" cy="2588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235116" y="2672697"/>
              <a:ext cx="723199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rgbClr val="219D93"/>
                  </a:solidFill>
                </a:rPr>
                <a:t>Em uma empresa de seguros de automóveis, 150 novos seguros são feitos por mês e 30 sinistros</a:t>
              </a:r>
            </a:p>
            <a:p>
              <a:r>
                <a:rPr lang="pt-BR" sz="1600" dirty="0">
                  <a:solidFill>
                    <a:srgbClr val="219D93"/>
                  </a:solidFill>
                </a:rPr>
                <a:t>são registrados no mesmo período. Deseja-se saber qual a razão de sinistros desta empresa com</a:t>
              </a:r>
            </a:p>
            <a:p>
              <a:r>
                <a:rPr lang="pt-BR" sz="1600" dirty="0">
                  <a:solidFill>
                    <a:srgbClr val="219D93"/>
                  </a:solidFill>
                </a:rPr>
                <a:t>relação ao número de seguros feitos no mesmo período.</a:t>
              </a:r>
            </a:p>
            <a:p>
              <a:endPara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descobrirmos a razão de sinistros desta empresa com relação ao número de seguros feitos</a:t>
              </a:r>
            </a:p>
            <a:p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 mesmo período,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fazemos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30/150 = 1/5,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 que significa que a empresa registra 1 sinistro para </a:t>
              </a:r>
              <a:r>
                <a:rPr lang="pt-B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cada 5 </a:t>
              </a:r>
              <a:r>
                <a:rPr lang="pt-B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automóveis segurados no período estudado.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6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3552" y="810966"/>
            <a:ext cx="4633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/>
              <a:t>Um texto ocupa 6 páginas de 45 linhas cada uma, com 80 letras (ou espaços) em cada linha. Para torná-lo mais legível, diminui-se para 30 o número de linhas por página e para 40 o número de letras (ou espaços) por linha. Considerando as novas condições, determine o número de páginas ocupadas.  </a:t>
            </a:r>
          </a:p>
        </p:txBody>
      </p:sp>
      <p:pic>
        <p:nvPicPr>
          <p:cNvPr id="3074" name="Picture 2" descr="http://s3.static.brasilescola.com/img/2013/04/exerci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91" y="174148"/>
            <a:ext cx="29908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rasilescola.com/upload/conteudo/images/Untitled-7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4" y="222034"/>
            <a:ext cx="3464826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2179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600" b="1" dirty="0"/>
              <a:t>Regra de três composta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43552" y="810965"/>
            <a:ext cx="4223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/>
              <a:t>Se foram empregados 4 kg de fios para tecer 14 m de uma maquete de fazenda com 80 cm de largura, quantos quilogramas serão necessários para produzir 350 m de uma maquete de fazenda com 120 cm largura? </a:t>
            </a:r>
          </a:p>
        </p:txBody>
      </p:sp>
    </p:spTree>
    <p:extLst>
      <p:ext uri="{BB962C8B-B14F-4D97-AF65-F5344CB8AC3E}">
        <p14:creationId xmlns:p14="http://schemas.microsoft.com/office/powerpoint/2010/main" val="735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30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1600" b="1" dirty="0"/>
              <a:t>Porcentagem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91319" y="810966"/>
            <a:ext cx="8475260" cy="3665500"/>
            <a:chOff x="1080736" y="199938"/>
            <a:chExt cx="3848761" cy="2717617"/>
          </a:xfrm>
        </p:grpSpPr>
        <p:sp>
          <p:nvSpPr>
            <p:cNvPr id="9" name="Retângulo 8"/>
            <p:cNvSpPr/>
            <p:nvPr/>
          </p:nvSpPr>
          <p:spPr>
            <a:xfrm>
              <a:off x="1080736" y="199938"/>
              <a:ext cx="3848761" cy="2717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161575" y="466077"/>
              <a:ext cx="3690785" cy="232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É 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uma razão cujo denominador é igual a 100</a:t>
              </a:r>
            </a:p>
            <a:p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Podemos 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substituir, nas razões centesimais, o denominador 100 pelo símbolo % (“por cento”)</a:t>
              </a:r>
            </a:p>
            <a:p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Quando 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fazemos isso, obtemos a taxa de porcentagem</a:t>
              </a:r>
            </a:p>
            <a:p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Usualmente 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utilizada para representar a parte de um “todo” (menor do que 100)</a:t>
              </a:r>
            </a:p>
            <a:p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• Quando </a:t>
              </a: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taxa de porcentagem é superior a 100 representa uma porção maior do que uma quantidade de </a:t>
              </a:r>
              <a:r>
                <a:rPr lang="pt-B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referência</a:t>
              </a:r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3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212" y="205979"/>
            <a:ext cx="7349319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Porcentagem e suas Representações</a:t>
            </a:r>
            <a:endParaRPr lang="pt-B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86519" y="1218010"/>
                <a:ext cx="8684525" cy="339447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Consideremos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dirty="0" smtClean="0"/>
                  <a:t>, ela pode ser representada das seguintes formas: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 smtClean="0"/>
                  <a:t>OBS:  Para dividirmos por 100, basta deslocarmos a vírgula duas casas para a esquerda.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519" y="1218010"/>
                <a:ext cx="8684525" cy="3394472"/>
              </a:xfrm>
              <a:blipFill rotWithShape="1">
                <a:blip r:embed="rId2"/>
                <a:stretch>
                  <a:fillRect l="-1685" t="-2154" r="-16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973969"/>
                  </p:ext>
                </p:extLst>
              </p:nvPr>
            </p:nvGraphicFramePr>
            <p:xfrm>
              <a:off x="1115616" y="2409732"/>
              <a:ext cx="6431595" cy="1043152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143865"/>
                    <a:gridCol w="2143865"/>
                    <a:gridCol w="2143865"/>
                  </a:tblGrid>
                  <a:tr h="3914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Fração centesimal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Forma decimal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Taxa percentual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</a:tr>
                  <a:tr h="6517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pt-BR" sz="1800" b="0" i="1" smtClean="0">
                                        <a:latin typeface="Cambria Math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0,08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8%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973969"/>
                  </p:ext>
                </p:extLst>
              </p:nvPr>
            </p:nvGraphicFramePr>
            <p:xfrm>
              <a:off x="1115616" y="2409732"/>
              <a:ext cx="6431595" cy="1043152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143865"/>
                    <a:gridCol w="2143865"/>
                    <a:gridCol w="2143865"/>
                  </a:tblGrid>
                  <a:tr h="3914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Fração centesimal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Forma decimal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Taxa percentual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</a:tr>
                  <a:tr h="65170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T="34290" marB="34290">
                        <a:blipFill rotWithShape="1">
                          <a:blip r:embed="rId3"/>
                          <a:stretch>
                            <a:fillRect t="-66355" r="-200000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0,08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/>
                            <a:t>8%</a:t>
                          </a:r>
                          <a:endParaRPr lang="pt-BR" sz="1800" dirty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69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Porcentagens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51570"/>
                <a:ext cx="8507288" cy="405045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BR" b="1" dirty="0" smtClean="0">
                    <a:latin typeface="Arial" pitchFamily="34" charset="0"/>
                    <a:cs typeface="Arial" pitchFamily="34" charset="0"/>
                  </a:rPr>
                  <a:t>Cálculo de 10%</a:t>
                </a:r>
                <a:endParaRPr lang="pt-BR" b="1" dirty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pt-BR" dirty="0" smtClean="0"/>
                  <a:t>Basta deslocarmos a vírgula uma casa decimal para a esquerda.</a:t>
                </a:r>
              </a:p>
              <a:p>
                <a:pPr marL="0" indent="0">
                  <a:buNone/>
                </a:pPr>
                <a:r>
                  <a:rPr lang="pt-BR" dirty="0" smtClean="0"/>
                  <a:t>Exemplo:</a:t>
                </a:r>
              </a:p>
              <a:p>
                <a:pPr marL="0" indent="0">
                  <a:buNone/>
                </a:pPr>
                <a:r>
                  <a:rPr lang="pt-BR" dirty="0" smtClean="0"/>
                  <a:t>Calcular 10% de R$ 235,00</a:t>
                </a:r>
              </a:p>
              <a:p>
                <a:pPr marL="0" indent="0">
                  <a:buNone/>
                </a:pPr>
                <a:r>
                  <a:rPr lang="pt-BR" b="1" dirty="0" smtClean="0"/>
                  <a:t>Solução: </a:t>
                </a:r>
                <a:r>
                  <a:rPr lang="pt-BR" dirty="0" smtClean="0"/>
                  <a:t>Deslocando a vírgula uma casa decimal para a esquerda, teremos R$ 23,50.</a:t>
                </a:r>
              </a:p>
              <a:p>
                <a:pPr marL="0" indent="0">
                  <a:buNone/>
                </a:pPr>
                <a:r>
                  <a:rPr lang="pt-BR" dirty="0" smtClean="0"/>
                  <a:t>OBS: Note que calculamos 10% de uma quantia, ou seja,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pt-BR" b="0" i="0" smtClean="0">
                        <a:latin typeface="Cambria Math"/>
                      </a:rPr>
                      <m:t> ,  </m:t>
                    </m:r>
                  </m:oMath>
                </a14:m>
                <a:r>
                  <a:rPr lang="pt-BR" dirty="0" smtClean="0"/>
                  <a:t> a décima parte de uma quantia.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268760"/>
                <a:ext cx="8507288" cy="5400600"/>
              </a:xfrm>
              <a:blipFill rotWithShape="1">
                <a:blip r:embed="rId2"/>
                <a:stretch>
                  <a:fillRect l="-1791" t="-23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2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de Porcentagens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00150"/>
            <a:ext cx="8640960" cy="36398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Em muitos problemas torna-se conveniente calcular porcentagens utilizando-se a porcentagem 10%. Vejamos:</a:t>
            </a:r>
          </a:p>
          <a:p>
            <a:pPr marL="0" indent="0">
              <a:buNone/>
            </a:pPr>
            <a:r>
              <a:rPr lang="pt-BR" dirty="0" smtClean="0"/>
              <a:t>Exemplo: Calcular 20% de R$ 145,60</a:t>
            </a:r>
          </a:p>
          <a:p>
            <a:pPr marL="0" indent="0">
              <a:buNone/>
            </a:pPr>
            <a:r>
              <a:rPr lang="pt-BR" b="1" dirty="0" smtClean="0"/>
              <a:t>Solução:</a:t>
            </a:r>
          </a:p>
          <a:p>
            <a:pPr marL="0" indent="0">
              <a:buNone/>
            </a:pPr>
            <a:r>
              <a:rPr lang="pt-BR" dirty="0" smtClean="0"/>
              <a:t>Sabemos que 10% de R$ 145,60 é igual a R$14,56.</a:t>
            </a:r>
          </a:p>
          <a:p>
            <a:pPr marL="0" indent="0">
              <a:buNone/>
            </a:pPr>
            <a:r>
              <a:rPr lang="pt-BR" dirty="0" smtClean="0"/>
              <a:t>Portanto, 20% será o dobro, ou seja 2 x 14,56 = R$ 29,12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3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direto de porcentagens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3229"/>
                <a:ext cx="8229600" cy="339447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Calcular 15% de R$ 200,00.</a:t>
                </a:r>
              </a:p>
              <a:p>
                <a:pPr marL="0" indent="0">
                  <a:buNone/>
                </a:pPr>
                <a:r>
                  <a:rPr lang="pt-BR" dirty="0" smtClean="0"/>
                  <a:t>Solução:</a:t>
                </a:r>
              </a:p>
              <a:p>
                <a:pPr marL="0" indent="0">
                  <a:buNone/>
                </a:pPr>
                <a:r>
                  <a:rPr lang="pt-BR" dirty="0" smtClean="0"/>
                  <a:t>Sabemos que 15%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dirty="0" smtClean="0"/>
                  <a:t>. Basta fazermos a seguinte multiplicação: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pt-BR" sz="36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pt-BR" sz="3600" b="0" i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pt-BR" sz="3600" b="0" i="0" smtClean="0">
                        <a:latin typeface="Cambria Math"/>
                      </a:rPr>
                      <m:t>200=15</m:t>
                    </m:r>
                    <m:r>
                      <m:rPr>
                        <m:nor/>
                      </m:rPr>
                      <a:rPr lang="pt-BR" sz="3600" b="0" i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pt-BR" sz="3600" b="0" i="0" smtClean="0">
                        <a:latin typeface="Cambria Math"/>
                      </a:rPr>
                      <m:t>2=30</m:t>
                    </m:r>
                  </m:oMath>
                </a14:m>
                <a:r>
                  <a:rPr lang="pt-BR" sz="3600" dirty="0" smtClean="0"/>
                  <a:t> reais</a:t>
                </a:r>
                <a:endParaRPr lang="pt-BR" sz="36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3229"/>
                <a:ext cx="8229600" cy="3394472"/>
              </a:xfrm>
              <a:blipFill rotWithShape="1">
                <a:blip r:embed="rId2"/>
                <a:stretch>
                  <a:fillRect l="-1704" t="-4668" r="-3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com Porcentagens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13588"/>
                <a:ext cx="8640960" cy="3780420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 algn="just">
                  <a:buAutoNum type="arabicParenR"/>
                </a:pPr>
                <a:r>
                  <a:rPr lang="pt-BR" dirty="0" smtClean="0"/>
                  <a:t>Uma classe possui 92 alunos, dos quais 69 usam óculos. O número de alunos que usam óculos representa quantos por cento do número total de alunos da classe?</a:t>
                </a:r>
              </a:p>
              <a:p>
                <a:pPr marL="0" indent="0">
                  <a:buNone/>
                </a:pPr>
                <a:endParaRPr lang="pt-BR" b="1" dirty="0" smtClean="0"/>
              </a:p>
              <a:p>
                <a:pPr marL="0" indent="0">
                  <a:buNone/>
                </a:pPr>
                <a:r>
                  <a:rPr lang="pt-BR" b="1" dirty="0" smtClean="0"/>
                  <a:t>Solução: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pt-BR" dirty="0" smtClean="0"/>
                  <a:t>A razão correspondente será: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69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92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marL="0" indent="0">
                  <a:lnSpc>
                    <a:spcPct val="160000"/>
                  </a:lnSpc>
                  <a:buNone/>
                </a:pPr>
                <a:r>
                  <a:rPr lang="pt-BR" dirty="0" smtClean="0"/>
                  <a:t>Dividindo 69 por 92 encontraremos o número decimal 0,75. A fração centesimal correspondente será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75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dirty="0" smtClean="0"/>
                  <a:t>, ou seja, 75%.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40960" cy="5040560"/>
              </a:xfrm>
              <a:blipFill rotWithShape="1">
                <a:blip r:embed="rId2"/>
                <a:stretch>
                  <a:fillRect l="-1340" t="-2058" r="-13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6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com Porcentagem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41110" y="1218010"/>
                <a:ext cx="8445690" cy="33944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2) Comprei 60 </a:t>
                </a:r>
                <a:r>
                  <a:rPr lang="pt-BR" dirty="0" err="1" smtClean="0"/>
                  <a:t>CD´s</a:t>
                </a:r>
                <a:r>
                  <a:rPr lang="pt-BR" dirty="0" smtClean="0"/>
                  <a:t>. Gravei 30% deles com músicas sertanejas e o restante com Bossa Nova. Quantos </a:t>
                </a:r>
                <a:r>
                  <a:rPr lang="pt-BR" dirty="0" err="1" smtClean="0"/>
                  <a:t>CD´s</a:t>
                </a:r>
                <a:r>
                  <a:rPr lang="pt-BR" dirty="0" smtClean="0"/>
                  <a:t> foram gravados com Bossa Nova?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Solução: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Basta calcular 70% dos 60 </a:t>
                </a:r>
                <a:r>
                  <a:rPr lang="pt-BR" dirty="0" err="1" smtClean="0"/>
                  <a:t>CD´s</a:t>
                </a:r>
                <a:r>
                  <a:rPr lang="pt-BR" dirty="0" smtClean="0"/>
                  <a:t> comprados. Ou seja: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70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60=7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6=42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CD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´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10" y="1218010"/>
                <a:ext cx="8445690" cy="3394472"/>
              </a:xfrm>
              <a:blipFill rotWithShape="1">
                <a:blip r:embed="rId2"/>
                <a:stretch>
                  <a:fillRect l="-1733" t="-3591" r="-16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 com Porcentagem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63229"/>
                <a:ext cx="8291264" cy="364305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3) Luciana trabalha em uma loja de móveis. Ela ganha 1,5% sobre o valor de cada sofá que vende. Luciana vendeu um sofá por R$ 8 200,00.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Quanto Luciana recebeu pela venda de 5 sofás?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Solução: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pt-BR" dirty="0" smtClean="0"/>
                  <a:t>Pela venda de 1 sofá Luciana recebeu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1,5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8200=1,5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82=123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reais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.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Portanto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,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receber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á</m:t>
                    </m:r>
                  </m:oMath>
                </a14:m>
                <a:r>
                  <a:rPr lang="pt-BR" dirty="0" smtClean="0"/>
                  <a:t> 5 x 123 = R$ 615,00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63229"/>
                <a:ext cx="8291264" cy="3643052"/>
              </a:xfrm>
              <a:blipFill rotWithShape="1">
                <a:blip r:embed="rId2"/>
                <a:stretch>
                  <a:fillRect l="-1250" t="-3010" r="-1176" b="-1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8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Razão e proporção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" name="Título 1"/>
          <p:cNvSpPr>
            <a:spLocks noGrp="1"/>
          </p:cNvSpPr>
          <p:nvPr/>
        </p:nvSpPr>
        <p:spPr>
          <a:xfrm>
            <a:off x="466619" y="74385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Razão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/>
        </p:nvSpPr>
        <p:spPr>
          <a:xfrm>
            <a:off x="1686475" y="790495"/>
            <a:ext cx="5951777" cy="37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smtClean="0"/>
              <a:t>É a divisão de dois números</a:t>
            </a:r>
            <a:endParaRPr lang="pt-BR" sz="1800" dirty="0"/>
          </a:p>
        </p:txBody>
      </p:sp>
      <p:pic>
        <p:nvPicPr>
          <p:cNvPr id="12" name="Imagem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0" y="1384539"/>
            <a:ext cx="1264135" cy="67627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04" y="1205340"/>
            <a:ext cx="2303040" cy="9161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Elipse 13"/>
          <p:cNvSpPr/>
          <p:nvPr/>
        </p:nvSpPr>
        <p:spPr>
          <a:xfrm>
            <a:off x="4662364" y="1113401"/>
            <a:ext cx="105372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15" name="Conector de seta reta 14"/>
          <p:cNvCxnSpPr>
            <a:stCxn id="14" idx="0"/>
          </p:cNvCxnSpPr>
          <p:nvPr/>
        </p:nvCxnSpPr>
        <p:spPr>
          <a:xfrm flipV="1">
            <a:off x="5189228" y="753361"/>
            <a:ext cx="958912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35"/>
          <p:cNvSpPr txBox="1"/>
          <p:nvPr/>
        </p:nvSpPr>
        <p:spPr>
          <a:xfrm>
            <a:off x="6148140" y="537337"/>
            <a:ext cx="23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36"/>
          <p:cNvSpPr txBox="1"/>
          <p:nvPr/>
        </p:nvSpPr>
        <p:spPr>
          <a:xfrm>
            <a:off x="6148139" y="2250201"/>
            <a:ext cx="230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Consequente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662364" y="1689465"/>
            <a:ext cx="1053728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19" name="Conector de seta reta 18"/>
          <p:cNvCxnSpPr>
            <a:endCxn id="17" idx="1"/>
          </p:cNvCxnSpPr>
          <p:nvPr/>
        </p:nvCxnSpPr>
        <p:spPr>
          <a:xfrm>
            <a:off x="5189227" y="2155558"/>
            <a:ext cx="958912" cy="3254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466619" y="2677213"/>
            <a:ext cx="6716025" cy="2060576"/>
            <a:chOff x="464" y="639"/>
            <a:chExt cx="4816" cy="1650"/>
          </a:xfrm>
        </p:grpSpPr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94" y="63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pt-BR" sz="2000">
                <a:latin typeface="Arial" pitchFamily="34" charset="0"/>
              </a:endParaRPr>
            </a:p>
          </p:txBody>
        </p:sp>
        <p:pic>
          <p:nvPicPr>
            <p:cNvPr id="22" name="Imagem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2076"/>
              <a:ext cx="8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Imagem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2076"/>
              <a:ext cx="8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Imagem 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2076"/>
              <a:ext cx="8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Imagem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2076"/>
              <a:ext cx="8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Imagem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2076"/>
              <a:ext cx="8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Imagem 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991"/>
              <a:ext cx="474" cy="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m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" y="1431"/>
              <a:ext cx="154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m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1879"/>
              <a:ext cx="465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2872" y="1850"/>
              <a:ext cx="240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endParaRPr kumimoji="1" lang="pt-BR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464" y="1850"/>
              <a:ext cx="240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kumimoji="1" lang="pt-BR">
                  <a:latin typeface="Stone Sans" charset="0"/>
                  <a:cs typeface="Times New Roman" pitchFamily="18" charset="0"/>
                </a:rPr>
                <a:t>De cada 10 alunos, 2 gostam de Matemática</a:t>
              </a:r>
              <a:endParaRPr kumimoji="1" lang="pt-BR">
                <a:cs typeface="Times New Roman" pitchFamily="18" charset="0"/>
              </a:endParaRP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2872" y="1411"/>
              <a:ext cx="240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endParaRPr kumimoji="1" lang="pt-BR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464" y="1411"/>
              <a:ext cx="240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kumimoji="1" lang="pt-BR">
                  <a:latin typeface="Stone Sans" charset="0"/>
                  <a:cs typeface="Times New Roman" pitchFamily="18" charset="0"/>
                </a:rPr>
                <a:t>Um dia de sol, para cada dois de chuva</a:t>
              </a:r>
              <a:endParaRPr kumimoji="1" lang="pt-BR">
                <a:cs typeface="Times New Roman" pitchFamily="18" charset="0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2872" y="973"/>
              <a:ext cx="240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endParaRPr kumimoji="1" lang="pt-BR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464" y="973"/>
              <a:ext cx="240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kumimoji="1" lang="pt-BR" dirty="0">
                  <a:latin typeface="Stone Sans" charset="0"/>
                  <a:cs typeface="Times New Roman" pitchFamily="18" charset="0"/>
                </a:rPr>
                <a:t>De cada 20 habitantes, 5 são analfabetos</a:t>
              </a:r>
              <a:endParaRPr kumimoji="1" lang="pt-BR" dirty="0">
                <a:cs typeface="Times New Roman" pitchFamily="18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2872" y="719"/>
              <a:ext cx="240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pt-BR">
                  <a:latin typeface="Stone Sans" charset="0"/>
                  <a:cs typeface="Times New Roman" pitchFamily="18" charset="0"/>
                </a:rPr>
                <a:t>Razão</a:t>
              </a:r>
              <a:endParaRPr kumimoji="1" lang="pt-BR">
                <a:cs typeface="Times New Roman" pitchFamily="18" charset="0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464" y="719"/>
              <a:ext cx="2408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pt-BR">
                  <a:latin typeface="Stone Sans" charset="0"/>
                  <a:cs typeface="Times New Roman" pitchFamily="18" charset="0"/>
                </a:rPr>
                <a:t>Comparação</a:t>
              </a:r>
              <a:endParaRPr kumimoji="1" lang="pt-BR">
                <a:cs typeface="Times New Roman" pitchFamily="18" charset="0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464" y="719"/>
              <a:ext cx="48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464" y="2289"/>
              <a:ext cx="48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464" y="719"/>
              <a:ext cx="0" cy="157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5280" y="719"/>
              <a:ext cx="0" cy="157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464" y="973"/>
              <a:ext cx="48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2872" y="719"/>
              <a:ext cx="0" cy="157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464" y="1411"/>
              <a:ext cx="48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464" y="1850"/>
              <a:ext cx="481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16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Aumentos e Descontos Percentuais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00251" y="1052940"/>
                <a:ext cx="8584441" cy="339447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800" dirty="0" smtClean="0"/>
                  <a:t>Um problema:</a:t>
                </a:r>
              </a:p>
              <a:p>
                <a:pPr marL="0" indent="0" algn="just">
                  <a:buNone/>
                </a:pPr>
                <a:r>
                  <a:rPr lang="pt-BR" sz="2800" dirty="0" smtClean="0"/>
                  <a:t>João obteve no mês de Janeiro 8% de </a:t>
                </a:r>
                <a:r>
                  <a:rPr lang="pt-BR" sz="2800" b="1" dirty="0" smtClean="0"/>
                  <a:t>aumento</a:t>
                </a:r>
                <a:r>
                  <a:rPr lang="pt-BR" sz="2800" dirty="0" smtClean="0"/>
                  <a:t> em seu salário. Sabendo que João ganhava                                                  R$ 1 200,00 qual o seu novo salário?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Solução: </a:t>
                </a:r>
                <a:r>
                  <a:rPr lang="pt-BR" sz="2800" dirty="0" smtClean="0"/>
                  <a:t>Cálculo do aumento: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pt-BR" sz="2800" b="0" i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/>
                        </a:rPr>
                        <m:t>1200=8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/>
                        </a:rPr>
                        <m:t>x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/>
                        </a:rPr>
                        <m:t>12=96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/>
                        </a:rPr>
                        <m:t>reais</m:t>
                      </m:r>
                      <m:r>
                        <m:rPr>
                          <m:nor/>
                        </m:rPr>
                        <a:rPr lang="pt-BR" sz="28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2800" dirty="0" smtClean="0"/>
              </a:p>
              <a:p>
                <a:pPr marL="0" indent="0" algn="just">
                  <a:buNone/>
                </a:pPr>
                <a:r>
                  <a:rPr lang="pt-BR" sz="2800" dirty="0" smtClean="0"/>
                  <a:t>O Novo Salário será: 1 200 + 96 = R$ 1 296,00</a:t>
                </a: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51" y="1052940"/>
                <a:ext cx="8584441" cy="3394472"/>
              </a:xfrm>
              <a:blipFill rotWithShape="1">
                <a:blip r:embed="rId2"/>
                <a:stretch>
                  <a:fillRect l="-1420" t="-1616" r="-1491" b="-143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Aumentos e Descontos Percentuais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00150"/>
                <a:ext cx="8712968" cy="363985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Outra solução:</a:t>
                </a:r>
              </a:p>
              <a:p>
                <a:pPr marL="0" indent="0">
                  <a:buNone/>
                </a:pPr>
                <a:r>
                  <a:rPr lang="pt-BR" dirty="0" smtClean="0"/>
                  <a:t>A operação realizada para o cálculo do novo salário foi: </a:t>
                </a:r>
              </a:p>
              <a:p>
                <a:pPr marL="0" indent="0">
                  <a:buNone/>
                </a:pPr>
                <a:r>
                  <a:rPr lang="pt-BR" dirty="0" smtClean="0"/>
                  <a:t>1 200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pt-BR" b="0" i="0" smtClean="0">
                        <a:latin typeface="Cambria Math"/>
                      </a:rPr>
                      <m:t>1 200</m:t>
                    </m:r>
                  </m:oMath>
                </a14:m>
                <a:r>
                  <a:rPr lang="pt-BR" dirty="0" smtClean="0"/>
                  <a:t> , que pode ser escrita como:</a:t>
                </a:r>
              </a:p>
              <a:p>
                <a:pPr marL="0" indent="0">
                  <a:buNone/>
                </a:pPr>
                <a:r>
                  <a:rPr lang="pt-BR" dirty="0" smtClean="0"/>
                  <a:t>1 200( 1 + 0,08) = 1 200 x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1,08</a:t>
                </a:r>
                <a:r>
                  <a:rPr lang="pt-BR" dirty="0" smtClean="0"/>
                  <a:t> = 1 296,00</a:t>
                </a:r>
              </a:p>
              <a:p>
                <a:pPr marL="0" indent="0">
                  <a:buNone/>
                </a:pPr>
                <a:r>
                  <a:rPr lang="pt-BR" dirty="0" smtClean="0"/>
                  <a:t>OBS :</a:t>
                </a:r>
              </a:p>
              <a:p>
                <a:pPr marL="0" indent="0">
                  <a:buNone/>
                </a:pPr>
                <a:r>
                  <a:rPr lang="pt-BR" dirty="0" smtClean="0"/>
                  <a:t>O número 1,08 é chamado de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FATOR DE AUMENTO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8712968" cy="4853136"/>
              </a:xfrm>
              <a:blipFill rotWithShape="1">
                <a:blip r:embed="rId2"/>
                <a:stretch>
                  <a:fillRect l="-1748" t="-1633" r="-16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Aumentos e Descontos Percentuais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897564"/>
                <a:ext cx="8712968" cy="405045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2) Pedro aumentou sua produção mensal de balas de chocolate em 15%.</a:t>
                </a:r>
              </a:p>
              <a:p>
                <a:pPr marL="514350" indent="-514350">
                  <a:buAutoNum type="alphaLcParenR"/>
                </a:pPr>
                <a:r>
                  <a:rPr lang="pt-BR" dirty="0" smtClean="0"/>
                  <a:t>Qual o fator de aumento de sua produção?</a:t>
                </a:r>
              </a:p>
              <a:p>
                <a:pPr marL="514350" indent="-514350">
                  <a:buAutoNum type="alphaLcParenR"/>
                </a:pPr>
                <a:r>
                  <a:rPr lang="pt-BR" dirty="0" smtClean="0"/>
                  <a:t>Sabendo que sua produção era de 400 balas, qual a sua nova produção?</a:t>
                </a:r>
              </a:p>
              <a:p>
                <a:pPr marL="0" indent="0">
                  <a:buNone/>
                </a:pPr>
                <a:r>
                  <a:rPr lang="pt-BR" dirty="0" smtClean="0"/>
                  <a:t>Solução:</a:t>
                </a:r>
              </a:p>
              <a:p>
                <a:pPr marL="514350" indent="-514350">
                  <a:buAutoNum type="alphaLcParenR"/>
                </a:pPr>
                <a:r>
                  <a:rPr lang="pt-BR" dirty="0" smtClean="0"/>
                  <a:t>O fator será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(</m:t>
                    </m:r>
                  </m:oMath>
                </a14:m>
                <a:r>
                  <a:rPr lang="pt-BR" dirty="0" smtClean="0"/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= (1 + 0,15) = 1,15</a:t>
                </a:r>
              </a:p>
              <a:p>
                <a:pPr marL="514350" indent="-514350">
                  <a:buAutoNum type="alphaLcParenR"/>
                </a:pPr>
                <a:r>
                  <a:rPr lang="pt-BR" dirty="0" smtClean="0"/>
                  <a:t>Basta multiplicarmos 400 por 1,15, ou seja:</a:t>
                </a:r>
              </a:p>
              <a:p>
                <a:pPr marL="0" indent="0">
                  <a:buNone/>
                </a:pPr>
                <a:r>
                  <a:rPr lang="pt-BR" dirty="0" smtClean="0"/>
                  <a:t>A nova produção será: 400 x 1,15 = 4 x 115= 460 balas</a:t>
                </a:r>
              </a:p>
              <a:p>
                <a:pPr marL="514350" indent="-514350">
                  <a:buAutoNum type="alphaLcParenR"/>
                </a:pPr>
                <a:endParaRPr lang="pt-BR" dirty="0" smtClean="0"/>
              </a:p>
              <a:p>
                <a:pPr marL="514350" indent="-514350">
                  <a:buAutoNum type="alphaLcParenR"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712968" cy="5400600"/>
              </a:xfrm>
              <a:blipFill rotWithShape="1">
                <a:blip r:embed="rId2"/>
                <a:stretch>
                  <a:fillRect l="-1819" t="-2370" b="-19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Aumentos e Descontos Percentuais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1069" y="1262313"/>
                <a:ext cx="8743666" cy="339447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400" dirty="0" smtClean="0"/>
                  <a:t>3) Pedro comprou um computador com 25% de desconto. Sabe-se que o preço “cheio” desse computador é de R$ 2 300,00. Por quanto Pedro adquiriu o computador?</a:t>
                </a:r>
              </a:p>
              <a:p>
                <a:pPr marL="0" indent="0" algn="just">
                  <a:buNone/>
                </a:pPr>
                <a:r>
                  <a:rPr lang="pt-BR" sz="2400" dirty="0" smtClean="0"/>
                  <a:t>Solução:</a:t>
                </a:r>
              </a:p>
              <a:p>
                <a:pPr marL="0" indent="0" algn="just">
                  <a:buNone/>
                </a:pPr>
                <a:r>
                  <a:rPr lang="pt-BR" sz="2400" b="1" dirty="0" smtClean="0"/>
                  <a:t>Fator de Desconto </a:t>
                </a:r>
                <a:r>
                  <a:rPr lang="pt-BR" sz="24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25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</a:rPr>
                              <m:t>100</m:t>
                            </m:r>
                          </m:den>
                        </m:f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1−0,25</m:t>
                        </m:r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=0,75</m:t>
                    </m:r>
                  </m:oMath>
                </a14:m>
                <a:r>
                  <a:rPr lang="pt-BR" sz="2400" dirty="0" smtClean="0"/>
                  <a:t>. Basta multiplicar 2 300 por 0,75, ou seja:</a:t>
                </a:r>
              </a:p>
              <a:p>
                <a:pPr marL="0" indent="0" algn="just">
                  <a:buNone/>
                </a:pPr>
                <a:r>
                  <a:rPr lang="pt-BR" sz="2400" dirty="0" smtClean="0"/>
                  <a:t>Pedro adquiriu o computador por 2 300 x 0,75 = 23 x 75 = R$ 1 725,00</a:t>
                </a: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069" y="1262313"/>
                <a:ext cx="8743666" cy="3394472"/>
              </a:xfrm>
              <a:blipFill rotWithShape="1">
                <a:blip r:embed="rId2"/>
                <a:stretch>
                  <a:fillRect l="-1045" t="-1436" r="-1045" b="-5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7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Aumentos e Descontos Sucessivos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51570"/>
            <a:ext cx="8784976" cy="410445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t-BR" b="1" dirty="0" smtClean="0"/>
              <a:t>Um problema: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dirty="0" smtClean="0"/>
              <a:t>João recebeu 8% de aumento no mês de Janeiro e 7% de aumento no mês de Fevereiro. Qual a taxa percentual de aumento acumulada no bimestre?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b="1" dirty="0" smtClean="0"/>
              <a:t>Solução: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/>
              <a:t>Basta multiplicarmos os fatores de aumento, para acharmos o fator acumulado, assim: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dirty="0" smtClean="0"/>
              <a:t> Fator Acumulado = (1 + 0,08).(1 + 0,07) = 1,08 x 1,07 = </a:t>
            </a:r>
            <a:r>
              <a:rPr lang="pt-BR" b="1" dirty="0" smtClean="0"/>
              <a:t>1,1556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b="1" dirty="0" smtClean="0"/>
              <a:t>A taxa percentual será : 1,1556 – 1 = 0,1556 = 15,56%</a:t>
            </a:r>
          </a:p>
          <a:p>
            <a:pPr marL="0" indent="0">
              <a:lnSpc>
                <a:spcPct val="170000"/>
              </a:lnSpc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69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Aumentos e Descontos Sucessivos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51570"/>
            <a:ext cx="8435280" cy="39424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Mônica foi descontada em seu salário por três meses seguidos em um percentual de 5% em cada mês. Qual a taxa percentual acumulada de desconto no trimestre?</a:t>
            </a:r>
          </a:p>
          <a:p>
            <a:pPr marL="0" indent="0">
              <a:buNone/>
            </a:pPr>
            <a:r>
              <a:rPr lang="pt-BR" dirty="0" smtClean="0"/>
              <a:t>Solução: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 smtClean="0"/>
              <a:t>O fator de desconto </a:t>
            </a:r>
            <a:r>
              <a:rPr lang="pt-BR" dirty="0" smtClean="0"/>
              <a:t>é: ( 1 – 0,05) = 0,95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O </a:t>
            </a:r>
            <a:r>
              <a:rPr lang="pt-BR" b="1" dirty="0" smtClean="0"/>
              <a:t>fator acumulado </a:t>
            </a:r>
            <a:r>
              <a:rPr lang="pt-BR" dirty="0" smtClean="0"/>
              <a:t>será 0,95 x 0,95 x 0,95 = 0,85738. A taxa acumulada será: 1 – 0,85738 = 0,14263 = 14,26%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2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Razão e proporção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97572" y="1009935"/>
            <a:ext cx="7150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proporção pode ser vista como a igualdade entre duas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razões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080735" y="1514901"/>
            <a:ext cx="4160005" cy="1212197"/>
            <a:chOff x="1080736" y="2470817"/>
            <a:chExt cx="3289383" cy="918700"/>
          </a:xfrm>
        </p:grpSpPr>
        <p:sp>
          <p:nvSpPr>
            <p:cNvPr id="8" name="Retângulo 7"/>
            <p:cNvSpPr/>
            <p:nvPr/>
          </p:nvSpPr>
          <p:spPr>
            <a:xfrm>
              <a:off x="1080736" y="2470817"/>
              <a:ext cx="3289383" cy="918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8" t="25413" r="31538" b="45772"/>
            <a:stretch/>
          </p:blipFill>
          <p:spPr bwMode="auto">
            <a:xfrm>
              <a:off x="1269059" y="2548893"/>
              <a:ext cx="2945081" cy="762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tângulo 6"/>
          <p:cNvSpPr/>
          <p:nvPr/>
        </p:nvSpPr>
        <p:spPr>
          <a:xfrm>
            <a:off x="1080735" y="3169435"/>
            <a:ext cx="721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lê-se: X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está para Y assim como Z está para W)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e W são chamados de extremos e Y e Z são chamados meios</a:t>
            </a:r>
          </a:p>
        </p:txBody>
      </p:sp>
    </p:spTree>
    <p:extLst>
      <p:ext uri="{BB962C8B-B14F-4D97-AF65-F5344CB8AC3E}">
        <p14:creationId xmlns:p14="http://schemas.microsoft.com/office/powerpoint/2010/main" val="9025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Proporção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55133" y="810966"/>
            <a:ext cx="7504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rgbClr val="219D93"/>
                </a:solidFill>
              </a:rPr>
              <a:t>Propriedades</a:t>
            </a:r>
          </a:p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rgbClr val="219D93"/>
                </a:solidFill>
              </a:rPr>
              <a:t>(a) Propriedade Fundamental</a:t>
            </a:r>
          </a:p>
          <a:p>
            <a:pPr marL="0" indent="0" algn="just">
              <a:buFontTx/>
              <a:buNone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produto dos meios é igual ao produto dos extremos 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vice-versa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80732" y="2787839"/>
            <a:ext cx="7940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19D93"/>
                </a:solidFill>
              </a:rPr>
              <a:t>(b) Soma dos termos de uma proporção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soma dos dois primeiros termos está para o 2º (ou 1º} termo, assim como 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soma dos dois últimos está para 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4º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(ou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080733" y="1872284"/>
            <a:ext cx="4571922" cy="915555"/>
            <a:chOff x="1080733" y="2014788"/>
            <a:chExt cx="3526892" cy="680911"/>
          </a:xfrm>
        </p:grpSpPr>
        <p:sp>
          <p:nvSpPr>
            <p:cNvPr id="8" name="Retângulo 7"/>
            <p:cNvSpPr/>
            <p:nvPr/>
          </p:nvSpPr>
          <p:spPr>
            <a:xfrm>
              <a:off x="1080733" y="2014788"/>
              <a:ext cx="3526892" cy="68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67" t="34032" r="34340" b="49072"/>
            <a:stretch/>
          </p:blipFill>
          <p:spPr bwMode="auto">
            <a:xfrm>
              <a:off x="1306282" y="2059137"/>
              <a:ext cx="3063833" cy="59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1080736" y="3724834"/>
            <a:ext cx="5320063" cy="983644"/>
            <a:chOff x="1080737" y="3867338"/>
            <a:chExt cx="4571918" cy="680911"/>
          </a:xfrm>
        </p:grpSpPr>
        <p:sp>
          <p:nvSpPr>
            <p:cNvPr id="15" name="Retângulo 14"/>
            <p:cNvSpPr/>
            <p:nvPr/>
          </p:nvSpPr>
          <p:spPr>
            <a:xfrm>
              <a:off x="1080737" y="3867338"/>
              <a:ext cx="4571918" cy="68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0" t="78099" r="21121" b="7333"/>
            <a:stretch/>
          </p:blipFill>
          <p:spPr bwMode="auto">
            <a:xfrm>
              <a:off x="1168117" y="3976223"/>
              <a:ext cx="4286992" cy="51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3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Proporção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36728" y="810966"/>
            <a:ext cx="8447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19D93"/>
                </a:solidFill>
              </a:rPr>
              <a:t>Propriedades</a:t>
            </a:r>
          </a:p>
          <a:p>
            <a:r>
              <a:rPr lang="pt-BR" dirty="0">
                <a:solidFill>
                  <a:srgbClr val="219D93"/>
                </a:solidFill>
              </a:rPr>
              <a:t>(c) Soma dos antecedentes e dos consequentes</a:t>
            </a:r>
          </a:p>
          <a:p>
            <a:r>
              <a:rPr lang="pt-BR" dirty="0"/>
              <a:t>a soma dos antecedentes está para a soma dos consequentes, assim como cada antecedente está </a:t>
            </a:r>
            <a:r>
              <a:rPr lang="pt-BR" dirty="0" smtClean="0"/>
              <a:t>para o seu consequente.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6728" y="2852223"/>
            <a:ext cx="8305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219D93"/>
                </a:solidFill>
              </a:rPr>
              <a:t>(</a:t>
            </a:r>
            <a:r>
              <a:rPr lang="pt-BR" dirty="0">
                <a:solidFill>
                  <a:srgbClr val="219D93"/>
                </a:solidFill>
              </a:rPr>
              <a:t>d) Produto dos antecedentes e dos consequentes</a:t>
            </a:r>
          </a:p>
          <a:p>
            <a:r>
              <a:rPr lang="pt-BR" dirty="0" smtClean="0"/>
              <a:t>Numa </a:t>
            </a:r>
            <a:r>
              <a:rPr lang="pt-BR" dirty="0"/>
              <a:t>proporção, o produto dos antecedentes está para o produto dos consequentes, assim como </a:t>
            </a:r>
            <a:r>
              <a:rPr lang="pt-BR" dirty="0" smtClean="0"/>
              <a:t>o quadrado </a:t>
            </a:r>
            <a:r>
              <a:rPr lang="pt-BR" dirty="0"/>
              <a:t>de cada antecedente está para quadrado do seu consequente</a:t>
            </a:r>
            <a:r>
              <a:rPr lang="pt-BR" dirty="0" smtClean="0"/>
              <a:t>.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1080731" y="2004813"/>
            <a:ext cx="4674511" cy="847409"/>
            <a:chOff x="1080731" y="2004814"/>
            <a:chExt cx="4571923" cy="684060"/>
          </a:xfrm>
        </p:grpSpPr>
        <p:sp>
          <p:nvSpPr>
            <p:cNvPr id="8" name="Retângulo 7"/>
            <p:cNvSpPr/>
            <p:nvPr/>
          </p:nvSpPr>
          <p:spPr>
            <a:xfrm>
              <a:off x="1080731" y="2004814"/>
              <a:ext cx="4571923" cy="68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3" t="33941" r="22013" b="48135"/>
            <a:stretch/>
          </p:blipFill>
          <p:spPr bwMode="auto">
            <a:xfrm>
              <a:off x="1168117" y="2004814"/>
              <a:ext cx="4366349" cy="684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1168117" y="3835022"/>
            <a:ext cx="4932432" cy="976870"/>
            <a:chOff x="1080737" y="3661438"/>
            <a:chExt cx="4571918" cy="782229"/>
          </a:xfrm>
        </p:grpSpPr>
        <p:sp>
          <p:nvSpPr>
            <p:cNvPr id="15" name="Retângulo 14"/>
            <p:cNvSpPr/>
            <p:nvPr/>
          </p:nvSpPr>
          <p:spPr>
            <a:xfrm>
              <a:off x="1080737" y="3689207"/>
              <a:ext cx="4571918" cy="6809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8" t="75059" r="32580" b="4445"/>
            <a:stretch/>
          </p:blipFill>
          <p:spPr bwMode="auto">
            <a:xfrm>
              <a:off x="1239369" y="3661438"/>
              <a:ext cx="4093217" cy="782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29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13" name="Picture 2" descr="C:\Users\pedro.ramos\Desktop\ex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38" y="1706287"/>
            <a:ext cx="2613762" cy="34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080737" y="472412"/>
            <a:ext cx="93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xercício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5660" y="1238500"/>
            <a:ext cx="734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Uma empresa quer dividir R$ 12.000,00 (parte de seus lucros), com 3 gerentes. O critério utilizado para fazer a divisão será proporcional ao tempo de serviço de cada um na empresa. O gerente X trabalha na empresa há 12 anos, o gerente Y trabalha há 5 anos e o gerente Z há 3 anos. Quanto cada um deve receber?</a:t>
            </a:r>
          </a:p>
        </p:txBody>
      </p:sp>
    </p:spTree>
    <p:extLst>
      <p:ext uri="{BB962C8B-B14F-4D97-AF65-F5344CB8AC3E}">
        <p14:creationId xmlns:p14="http://schemas.microsoft.com/office/powerpoint/2010/main" val="34011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80737" y="222034"/>
            <a:ext cx="2404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None/>
            </a:pPr>
            <a:r>
              <a:rPr lang="pt-BR" altLang="pt-BR" sz="1400" b="1" dirty="0">
                <a:solidFill>
                  <a:srgbClr val="219D93"/>
                </a:solidFill>
                <a:sym typeface="Calibri" pitchFamily="34" charset="0"/>
              </a:rPr>
              <a:t>Unidade 2: Vetores e matrizes</a:t>
            </a:r>
            <a:endParaRPr lang="pt-BR" altLang="zh-CN" sz="1400" b="1" dirty="0">
              <a:solidFill>
                <a:srgbClr val="219D93"/>
              </a:solidFill>
              <a:sym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737" y="472412"/>
            <a:ext cx="104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Resolução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228" y="4807674"/>
            <a:ext cx="234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defRPr/>
            </a:pPr>
            <a:r>
              <a:rPr lang="pt-BR" sz="1200" b="1" dirty="0" smtClean="0">
                <a:solidFill>
                  <a:srgbClr val="219D93"/>
                </a:solidFill>
              </a:rPr>
              <a:t>AULA 03: ÁLGEBRA E ARITMÉTICA</a:t>
            </a:r>
            <a:endParaRPr lang="pt-BR" sz="1200" b="1" dirty="0">
              <a:solidFill>
                <a:srgbClr val="25AEA3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27547" y="1957803"/>
            <a:ext cx="8291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Encontrar três calores, x, y e z, que são diretamente proporcionais a 12, 5 e 3 anos, respectivamente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Diz-se que x está para 12, assim como y está para 5 e assim como z está para 3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Utilizando a linguagem matemática, podemos escrever da seguinte forma: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4" t="64067" r="42639" b="24376"/>
          <a:stretch/>
        </p:blipFill>
        <p:spPr bwMode="auto">
          <a:xfrm>
            <a:off x="3873454" y="3130603"/>
            <a:ext cx="1704557" cy="5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63773" y="3711269"/>
            <a:ext cx="8816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sabe-se que x + y + z = 12000, pode-se utilizar a propriedade da soma dos termos da proporção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81078" r="24632" b="6291"/>
          <a:stretch/>
        </p:blipFill>
        <p:spPr bwMode="auto">
          <a:xfrm>
            <a:off x="587168" y="4049823"/>
            <a:ext cx="7771979" cy="89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71" y="810966"/>
            <a:ext cx="5993168" cy="118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16039</TotalTime>
  <Words>3045</Words>
  <Application>Microsoft Office PowerPoint</Application>
  <PresentationFormat>Apresentação na tela (16:9)</PresentationFormat>
  <Paragraphs>367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Office Theme</vt:lpstr>
      <vt:lpstr>Apresentação do PowerPoint</vt:lpstr>
      <vt:lpstr>Papiro de Rhind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Exemplo</vt:lpstr>
      <vt:lpstr>Exemplo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Porcentagem e suas Representações</vt:lpstr>
      <vt:lpstr>Cálculo de Porcentagens</vt:lpstr>
      <vt:lpstr>Cálculo de Porcentagens</vt:lpstr>
      <vt:lpstr>Cálculo direto de porcentagens</vt:lpstr>
      <vt:lpstr>Problemas com Porcentagens</vt:lpstr>
      <vt:lpstr>Problemas com Porcentagem</vt:lpstr>
      <vt:lpstr>Problemas com Porcentagem</vt:lpstr>
      <vt:lpstr>Aumentos e Descontos Percentuais</vt:lpstr>
      <vt:lpstr>Aumentos e Descontos Percentuais</vt:lpstr>
      <vt:lpstr>Aumentos e Descontos Percentuais</vt:lpstr>
      <vt:lpstr>Aumentos e Descontos Percentuais</vt:lpstr>
      <vt:lpstr>Aumentos e Descontos Sucessivos</vt:lpstr>
      <vt:lpstr>Aumentos e Descontos Sucessivos</vt:lpstr>
      <vt:lpstr>Apresentação do PowerPoint</vt:lpstr>
    </vt:vector>
  </TitlesOfParts>
  <Company>jlhgyyt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</dc:creator>
  <cp:lastModifiedBy>fabiolicht</cp:lastModifiedBy>
  <cp:revision>716</cp:revision>
  <dcterms:created xsi:type="dcterms:W3CDTF">2014-11-17T17:44:06Z</dcterms:created>
  <dcterms:modified xsi:type="dcterms:W3CDTF">2017-03-23T02:01:11Z</dcterms:modified>
</cp:coreProperties>
</file>